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2" r:id="rId9"/>
    <p:sldId id="266"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4/15/25</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4/15/25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4/15/25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4/15/25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333A-B14B-4605-B8E5-77E683954A16}"/>
              </a:ext>
            </a:extLst>
          </p:cNvPr>
          <p:cNvSpPr>
            <a:spLocks noGrp="1"/>
          </p:cNvSpPr>
          <p:nvPr>
            <p:ph type="ctrTitle"/>
          </p:nvPr>
        </p:nvSpPr>
        <p:spPr/>
        <p:txBody>
          <a:bodyPr>
            <a:normAutofit/>
          </a:bodyPr>
          <a:lstStyle/>
          <a:p>
            <a:r>
              <a:rPr lang="en-US" dirty="0"/>
              <a:t>IBM DATA SCIENCE CAPSTONE PROJECT</a:t>
            </a:r>
          </a:p>
        </p:txBody>
      </p:sp>
      <p:sp>
        <p:nvSpPr>
          <p:cNvPr id="3" name="Subtitle 2">
            <a:extLst>
              <a:ext uri="{FF2B5EF4-FFF2-40B4-BE49-F238E27FC236}">
                <a16:creationId xmlns:a16="http://schemas.microsoft.com/office/drawing/2014/main" id="{5DA6E6F6-370C-A29B-C96F-404FE5456342}"/>
              </a:ext>
            </a:extLst>
          </p:cNvPr>
          <p:cNvSpPr>
            <a:spLocks noGrp="1"/>
          </p:cNvSpPr>
          <p:nvPr>
            <p:ph type="subTitle" idx="1"/>
          </p:nvPr>
        </p:nvSpPr>
        <p:spPr/>
        <p:txBody>
          <a:bodyPr/>
          <a:lstStyle/>
          <a:p>
            <a:r>
              <a:rPr lang="en-US" dirty="0"/>
              <a:t>IJEZUE EBUKA</a:t>
            </a:r>
          </a:p>
        </p:txBody>
      </p:sp>
    </p:spTree>
    <p:extLst>
      <p:ext uri="{BB962C8B-B14F-4D97-AF65-F5344CB8AC3E}">
        <p14:creationId xmlns:p14="http://schemas.microsoft.com/office/powerpoint/2010/main" val="396014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7A575-230C-70CD-57F0-7D1FABB4B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252388-02D8-AC00-68CC-BCC138C8824E}"/>
              </a:ext>
            </a:extLst>
          </p:cNvPr>
          <p:cNvSpPr>
            <a:spLocks noGrp="1"/>
          </p:cNvSpPr>
          <p:nvPr>
            <p:ph type="title"/>
          </p:nvPr>
        </p:nvSpPr>
        <p:spPr/>
        <p:txBody>
          <a:bodyPr/>
          <a:lstStyle/>
          <a:p>
            <a:r>
              <a:rPr lang="en-US" b="0" i="0" dirty="0">
                <a:solidFill>
                  <a:srgbClr val="1F1F1F"/>
                </a:solidFill>
                <a:effectLst/>
                <a:latin typeface="Source Sans Pro" panose="020F0502020204030204" pitchFamily="34" charset="0"/>
              </a:rPr>
              <a:t>(FLIGHT NUMBER VS PAYLOAD) &amp; (FLIGHT NUMBER VS LAUNCH SITE) </a:t>
            </a:r>
            <a:endParaRPr lang="en-US" dirty="0"/>
          </a:p>
        </p:txBody>
      </p:sp>
      <p:pic>
        <p:nvPicPr>
          <p:cNvPr id="6" name="Content Placeholder 5">
            <a:extLst>
              <a:ext uri="{FF2B5EF4-FFF2-40B4-BE49-F238E27FC236}">
                <a16:creationId xmlns:a16="http://schemas.microsoft.com/office/drawing/2014/main" id="{A5230D6D-7302-B99E-5364-DF357EA8B14B}"/>
              </a:ext>
            </a:extLst>
          </p:cNvPr>
          <p:cNvPicPr>
            <a:picLocks noGrp="1" noChangeAspect="1"/>
          </p:cNvPicPr>
          <p:nvPr>
            <p:ph idx="1"/>
          </p:nvPr>
        </p:nvPicPr>
        <p:blipFill>
          <a:blip r:embed="rId2"/>
          <a:stretch>
            <a:fillRect/>
          </a:stretch>
        </p:blipFill>
        <p:spPr>
          <a:xfrm>
            <a:off x="1450975" y="1936197"/>
            <a:ext cx="9604375" cy="1948876"/>
          </a:xfrm>
          <a:prstGeom prst="rect">
            <a:avLst/>
          </a:prstGeom>
        </p:spPr>
      </p:pic>
      <p:pic>
        <p:nvPicPr>
          <p:cNvPr id="7" name="Picture 6">
            <a:extLst>
              <a:ext uri="{FF2B5EF4-FFF2-40B4-BE49-F238E27FC236}">
                <a16:creationId xmlns:a16="http://schemas.microsoft.com/office/drawing/2014/main" id="{0C1F1D55-ADED-631D-923D-DBFF4A0B9404}"/>
              </a:ext>
            </a:extLst>
          </p:cNvPr>
          <p:cNvPicPr>
            <a:picLocks noChangeAspect="1"/>
          </p:cNvPicPr>
          <p:nvPr/>
        </p:nvPicPr>
        <p:blipFill>
          <a:blip r:embed="rId3"/>
          <a:stretch>
            <a:fillRect/>
          </a:stretch>
        </p:blipFill>
        <p:spPr>
          <a:xfrm>
            <a:off x="1450479" y="3967517"/>
            <a:ext cx="9604375" cy="1948876"/>
          </a:xfrm>
          <a:prstGeom prst="rect">
            <a:avLst/>
          </a:prstGeom>
        </p:spPr>
      </p:pic>
    </p:spTree>
    <p:extLst>
      <p:ext uri="{BB962C8B-B14F-4D97-AF65-F5344CB8AC3E}">
        <p14:creationId xmlns:p14="http://schemas.microsoft.com/office/powerpoint/2010/main" val="25661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0EB4DF2A-82B7-02E6-D4D1-1C423741BD98}"/>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4" name="Picture 43">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6" name="Straight Connector 45">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C87E76A-8F50-413D-9BFC-C5A1525BD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8" name="Rectangle 47">
            <a:extLst>
              <a:ext uri="{FF2B5EF4-FFF2-40B4-BE49-F238E27FC236}">
                <a16:creationId xmlns:a16="http://schemas.microsoft.com/office/drawing/2014/main" id="{53BCBDA0-B0C9-42BC-BE2C-DF519764B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8102F3E-7280-4B59-9592-F21C3228D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4A886D4-5370-56DF-8AFD-B63D7F21AC18}"/>
              </a:ext>
            </a:extLst>
          </p:cNvPr>
          <p:cNvSpPr>
            <a:spLocks noGrp="1"/>
          </p:cNvSpPr>
          <p:nvPr>
            <p:ph type="title"/>
          </p:nvPr>
        </p:nvSpPr>
        <p:spPr>
          <a:xfrm>
            <a:off x="8673476" y="1468464"/>
            <a:ext cx="2858835" cy="1873219"/>
          </a:xfrm>
        </p:spPr>
        <p:txBody>
          <a:bodyPr vert="horz" lIns="91440" tIns="45720" rIns="91440" bIns="0" rtlCol="0" anchor="b">
            <a:normAutofit/>
          </a:bodyPr>
          <a:lstStyle/>
          <a:p>
            <a:r>
              <a:rPr lang="en-US" sz="2800" dirty="0"/>
              <a:t>SUCCESS RATE BY YEAR &amp;</a:t>
            </a:r>
            <a:br>
              <a:rPr lang="en-US" sz="2800" dirty="0"/>
            </a:br>
            <a:r>
              <a:rPr lang="en-US" sz="2800" dirty="0"/>
              <a:t>ORBIT BY CLASS</a:t>
            </a:r>
          </a:p>
        </p:txBody>
      </p:sp>
      <p:grpSp>
        <p:nvGrpSpPr>
          <p:cNvPr id="50" name="Group 49">
            <a:extLst>
              <a:ext uri="{FF2B5EF4-FFF2-40B4-BE49-F238E27FC236}">
                <a16:creationId xmlns:a16="http://schemas.microsoft.com/office/drawing/2014/main" id="{25EDF7C4-5E26-4C12-99F9-450E1F8D34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418" y="477854"/>
            <a:ext cx="3690924" cy="1899398"/>
            <a:chOff x="7807230" y="2012810"/>
            <a:chExt cx="3251252" cy="3459865"/>
          </a:xfrm>
        </p:grpSpPr>
        <p:sp>
          <p:nvSpPr>
            <p:cNvPr id="28" name="Rectangle 27">
              <a:extLst>
                <a:ext uri="{FF2B5EF4-FFF2-40B4-BE49-F238E27FC236}">
                  <a16:creationId xmlns:a16="http://schemas.microsoft.com/office/drawing/2014/main" id="{113AD1DA-324B-4C52-BAD5-A900C67CE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A24AB38-871C-436B-A8AD-C93C66084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153F280-BF1C-D21D-F8AC-A1A00333DF40}"/>
              </a:ext>
            </a:extLst>
          </p:cNvPr>
          <p:cNvPicPr>
            <a:picLocks noChangeAspect="1"/>
          </p:cNvPicPr>
          <p:nvPr/>
        </p:nvPicPr>
        <p:blipFill>
          <a:blip r:embed="rId3"/>
          <a:stretch>
            <a:fillRect/>
          </a:stretch>
        </p:blipFill>
        <p:spPr>
          <a:xfrm>
            <a:off x="808859" y="1086463"/>
            <a:ext cx="3360091" cy="680417"/>
          </a:xfrm>
          <a:prstGeom prst="rect">
            <a:avLst/>
          </a:prstGeom>
        </p:spPr>
      </p:pic>
      <p:cxnSp>
        <p:nvCxnSpPr>
          <p:cNvPr id="52" name="Straight Connector 51">
            <a:extLst>
              <a:ext uri="{FF2B5EF4-FFF2-40B4-BE49-F238E27FC236}">
                <a16:creationId xmlns:a16="http://schemas.microsoft.com/office/drawing/2014/main" id="{963F1DFB-543F-4731-B9C5-5BAE361945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0960" y="3526496"/>
            <a:ext cx="284442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3" name="Rectangle 52">
            <a:extLst>
              <a:ext uri="{FF2B5EF4-FFF2-40B4-BE49-F238E27FC236}">
                <a16:creationId xmlns:a16="http://schemas.microsoft.com/office/drawing/2014/main" id="{1D0A0BD5-DCC0-405E-B791-1A7F32BC5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132" y="5447610"/>
            <a:ext cx="163726" cy="164592"/>
          </a:xfrm>
          <a:prstGeom prst="rect">
            <a:avLst/>
          </a:prstGeom>
          <a:solidFill>
            <a:srgbClr val="FF2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049C24BF-2ADE-4CAD-985C-82FB56936A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509" y="2542318"/>
            <a:ext cx="3690924" cy="3074978"/>
            <a:chOff x="7807230" y="2012810"/>
            <a:chExt cx="3251252" cy="3459865"/>
          </a:xfrm>
        </p:grpSpPr>
        <p:sp>
          <p:nvSpPr>
            <p:cNvPr id="36" name="Rectangle 35">
              <a:extLst>
                <a:ext uri="{FF2B5EF4-FFF2-40B4-BE49-F238E27FC236}">
                  <a16:creationId xmlns:a16="http://schemas.microsoft.com/office/drawing/2014/main" id="{52FA5258-9A84-45A8-8F98-9A2792365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3812083-F122-4BA2-BA1B-D875D299E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B289B641-943D-CF92-4455-5CA565934CEA}"/>
              </a:ext>
            </a:extLst>
          </p:cNvPr>
          <p:cNvPicPr>
            <a:picLocks noChangeAspect="1"/>
          </p:cNvPicPr>
          <p:nvPr/>
        </p:nvPicPr>
        <p:blipFill>
          <a:blip r:embed="rId4"/>
          <a:stretch>
            <a:fillRect/>
          </a:stretch>
        </p:blipFill>
        <p:spPr>
          <a:xfrm>
            <a:off x="808859" y="2935591"/>
            <a:ext cx="3357848" cy="2283336"/>
          </a:xfrm>
          <a:prstGeom prst="rect">
            <a:avLst/>
          </a:prstGeom>
        </p:spPr>
      </p:pic>
      <p:grpSp>
        <p:nvGrpSpPr>
          <p:cNvPr id="39" name="Group 38">
            <a:extLst>
              <a:ext uri="{FF2B5EF4-FFF2-40B4-BE49-F238E27FC236}">
                <a16:creationId xmlns:a16="http://schemas.microsoft.com/office/drawing/2014/main" id="{ECDCA7C6-DC55-44D9-BFB3-4F27EB4FD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4158" y="465668"/>
            <a:ext cx="3695099" cy="5156200"/>
            <a:chOff x="7807230" y="2012810"/>
            <a:chExt cx="3251252" cy="3459865"/>
          </a:xfrm>
        </p:grpSpPr>
        <p:sp>
          <p:nvSpPr>
            <p:cNvPr id="40" name="Rectangle 39">
              <a:extLst>
                <a:ext uri="{FF2B5EF4-FFF2-40B4-BE49-F238E27FC236}">
                  <a16:creationId xmlns:a16="http://schemas.microsoft.com/office/drawing/2014/main" id="{CBD7FDF7-356A-452D-87F4-2CBBB6660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BB882D6-30E3-49D2-854B-44A6915AD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E6C2969E-2EFE-9C3F-847D-F48B68587E7C}"/>
              </a:ext>
            </a:extLst>
          </p:cNvPr>
          <p:cNvPicPr>
            <a:picLocks noChangeAspect="1"/>
          </p:cNvPicPr>
          <p:nvPr/>
        </p:nvPicPr>
        <p:blipFill>
          <a:blip r:embed="rId5"/>
          <a:stretch>
            <a:fillRect/>
          </a:stretch>
        </p:blipFill>
        <p:spPr>
          <a:xfrm>
            <a:off x="4659364" y="1901429"/>
            <a:ext cx="3354726" cy="2281213"/>
          </a:xfrm>
          <a:prstGeom prst="rect">
            <a:avLst/>
          </a:prstGeom>
        </p:spPr>
      </p:pic>
      <p:pic>
        <p:nvPicPr>
          <p:cNvPr id="43" name="Picture 42">
            <a:extLst>
              <a:ext uri="{FF2B5EF4-FFF2-40B4-BE49-F238E27FC236}">
                <a16:creationId xmlns:a16="http://schemas.microsoft.com/office/drawing/2014/main" id="{9DC0113C-0D6D-4216-9D52-7166538D34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5" name="Straight Connector 44">
            <a:extLst>
              <a:ext uri="{FF2B5EF4-FFF2-40B4-BE49-F238E27FC236}">
                <a16:creationId xmlns:a16="http://schemas.microsoft.com/office/drawing/2014/main" id="{7B444C58-AFEA-40F5-BE77-B02F9FD294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349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4B3B3BB3-BE3A-E434-2F9D-4EEA823BD39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EF96AE-8A5F-1E32-842E-859C80D28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822158-7227-D1E4-CF5C-62F109E27D0F}"/>
              </a:ext>
            </a:extLst>
          </p:cNvPr>
          <p:cNvSpPr>
            <a:spLocks noGrp="1"/>
          </p:cNvSpPr>
          <p:nvPr>
            <p:ph type="title"/>
          </p:nvPr>
        </p:nvSpPr>
        <p:spPr>
          <a:xfrm>
            <a:off x="844476" y="1600199"/>
            <a:ext cx="3539266" cy="4297680"/>
          </a:xfrm>
        </p:spPr>
        <p:txBody>
          <a:bodyPr anchor="ctr">
            <a:normAutofit/>
          </a:bodyPr>
          <a:lstStyle/>
          <a:p>
            <a:r>
              <a:rPr lang="en-US" dirty="0"/>
              <a:t>EDA WITH SQL RESULTS</a:t>
            </a:r>
          </a:p>
        </p:txBody>
      </p:sp>
      <p:cxnSp>
        <p:nvCxnSpPr>
          <p:cNvPr id="10" name="Straight Connector 9">
            <a:extLst>
              <a:ext uri="{FF2B5EF4-FFF2-40B4-BE49-F238E27FC236}">
                <a16:creationId xmlns:a16="http://schemas.microsoft.com/office/drawing/2014/main" id="{351B038B-D5E8-7DFD-ED10-03E60F5EF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965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0B5E45F1-0432-1F65-A712-4839124CDDA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D8A341B-F561-DE08-06EF-FC938A7D57CF}"/>
              </a:ext>
            </a:extLst>
          </p:cNvPr>
          <p:cNvSpPr>
            <a:spLocks noGrp="1"/>
          </p:cNvSpPr>
          <p:nvPr>
            <p:ph type="title"/>
          </p:nvPr>
        </p:nvSpPr>
        <p:spPr>
          <a:xfrm>
            <a:off x="1451580" y="804520"/>
            <a:ext cx="4176511" cy="1049235"/>
          </a:xfrm>
        </p:spPr>
        <p:txBody>
          <a:bodyPr>
            <a:normAutofit/>
          </a:bodyPr>
          <a:lstStyle/>
          <a:p>
            <a:r>
              <a:rPr lang="en-US" dirty="0"/>
              <a:t>LAUNCH SITE NAMES</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CC6375AA-DD4F-0416-2278-530748DC7061}"/>
              </a:ext>
            </a:extLst>
          </p:cNvPr>
          <p:cNvSpPr>
            <a:spLocks noGrp="1"/>
          </p:cNvSpPr>
          <p:nvPr>
            <p:ph idx="1"/>
          </p:nvPr>
        </p:nvSpPr>
        <p:spPr>
          <a:xfrm>
            <a:off x="1451581" y="2015732"/>
            <a:ext cx="4172212" cy="3450613"/>
          </a:xfrm>
        </p:spPr>
        <p:txBody>
          <a:bodyPr>
            <a:normAutofit/>
          </a:bodyPr>
          <a:lstStyle/>
          <a:p>
            <a:pPr marL="0" indent="0">
              <a:lnSpc>
                <a:spcPct val="100000"/>
              </a:lnSpc>
              <a:spcBef>
                <a:spcPts val="1300"/>
              </a:spcBef>
              <a:buNone/>
            </a:pPr>
            <a:r>
              <a:rPr lang="en-US" sz="1800" dirty="0">
                <a:solidFill>
                  <a:srgbClr val="404040"/>
                </a:solidFill>
                <a:latin typeface="Carlito"/>
                <a:cs typeface="Carlito"/>
              </a:rPr>
              <a:t>The launch site names as shown in the Image are:</a:t>
            </a:r>
            <a:endParaRPr lang="en-US" sz="1800" dirty="0">
              <a:latin typeface="Carlito"/>
              <a:cs typeface="Carlito"/>
            </a:endParaRPr>
          </a:p>
          <a:p>
            <a:pPr marL="12700">
              <a:lnSpc>
                <a:spcPts val="2300"/>
              </a:lnSpc>
              <a:spcBef>
                <a:spcPts val="1200"/>
              </a:spcBef>
            </a:pPr>
            <a:r>
              <a:rPr lang="en-US" sz="1800" spc="-5" dirty="0">
                <a:solidFill>
                  <a:srgbClr val="404040"/>
                </a:solidFill>
                <a:latin typeface="Carlito"/>
                <a:cs typeface="Carlito"/>
              </a:rPr>
              <a:t>CCAFS SLC-40 </a:t>
            </a:r>
            <a:endParaRPr lang="en-US" sz="1800" dirty="0">
              <a:solidFill>
                <a:srgbClr val="404040"/>
              </a:solidFill>
              <a:latin typeface="Carlito"/>
              <a:cs typeface="Carlito"/>
            </a:endParaRPr>
          </a:p>
          <a:p>
            <a:pPr marL="12700">
              <a:lnSpc>
                <a:spcPts val="2300"/>
              </a:lnSpc>
              <a:spcBef>
                <a:spcPts val="1200"/>
              </a:spcBef>
            </a:pPr>
            <a:r>
              <a:rPr lang="en-US" sz="1800" spc="-10" dirty="0">
                <a:solidFill>
                  <a:srgbClr val="404040"/>
                </a:solidFill>
                <a:latin typeface="Carlito"/>
                <a:cs typeface="Carlito"/>
              </a:rPr>
              <a:t>CCAFS LC-40 </a:t>
            </a:r>
            <a:endParaRPr lang="en-US" sz="1800" spc="-25" dirty="0">
              <a:solidFill>
                <a:srgbClr val="404040"/>
              </a:solidFill>
              <a:latin typeface="Carlito"/>
              <a:cs typeface="Carlito"/>
            </a:endParaRPr>
          </a:p>
          <a:p>
            <a:pPr marL="12700">
              <a:lnSpc>
                <a:spcPts val="2300"/>
              </a:lnSpc>
              <a:spcBef>
                <a:spcPts val="1200"/>
              </a:spcBef>
            </a:pPr>
            <a:r>
              <a:rPr lang="en-US" sz="1800" spc="-5" dirty="0">
                <a:solidFill>
                  <a:srgbClr val="404040"/>
                </a:solidFill>
                <a:latin typeface="Carlito"/>
                <a:cs typeface="Carlito"/>
              </a:rPr>
              <a:t>KSC LC-39A</a:t>
            </a:r>
          </a:p>
          <a:p>
            <a:pPr marL="12700">
              <a:lnSpc>
                <a:spcPts val="2300"/>
              </a:lnSpc>
              <a:spcBef>
                <a:spcPts val="1200"/>
              </a:spcBef>
            </a:pPr>
            <a:r>
              <a:rPr lang="en-US" sz="1800" spc="-40" dirty="0">
                <a:solidFill>
                  <a:srgbClr val="404040"/>
                </a:solidFill>
                <a:latin typeface="Carlito"/>
                <a:cs typeface="Carlito"/>
              </a:rPr>
              <a:t>VAFB </a:t>
            </a:r>
            <a:r>
              <a:rPr lang="en-US" sz="1800" spc="-10" dirty="0">
                <a:solidFill>
                  <a:srgbClr val="404040"/>
                </a:solidFill>
                <a:latin typeface="Carlito"/>
                <a:cs typeface="Carlito"/>
              </a:rPr>
              <a:t>SLC-4E</a:t>
            </a:r>
            <a:endParaRPr lang="en-US" sz="1800" dirty="0">
              <a:latin typeface="Carlito"/>
              <a:cs typeface="Carlito"/>
            </a:endParaRPr>
          </a:p>
        </p:txBody>
      </p:sp>
      <p:pic>
        <p:nvPicPr>
          <p:cNvPr id="4" name="Picture 3">
            <a:extLst>
              <a:ext uri="{FF2B5EF4-FFF2-40B4-BE49-F238E27FC236}">
                <a16:creationId xmlns:a16="http://schemas.microsoft.com/office/drawing/2014/main" id="{F768B3DE-1063-5626-1B75-D1DD732BE1F6}"/>
              </a:ext>
            </a:extLst>
          </p:cNvPr>
          <p:cNvPicPr>
            <a:picLocks noChangeAspect="1"/>
          </p:cNvPicPr>
          <p:nvPr/>
        </p:nvPicPr>
        <p:blipFill>
          <a:blip r:embed="rId2"/>
          <a:stretch>
            <a:fillRect/>
          </a:stretch>
        </p:blipFill>
        <p:spPr>
          <a:xfrm>
            <a:off x="6094411" y="1889653"/>
            <a:ext cx="4960442" cy="2492622"/>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317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62065190-B280-FAE3-607D-EF51AFBADC1A}"/>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7" name="Picture 36">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1EBC5FE-AA7A-8EC5-485B-5901BE38A3C1}"/>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LAUNCH SITE NAMES that begin with ‘</a:t>
            </a:r>
            <a:r>
              <a:rPr lang="en-US"/>
              <a:t>cca</a:t>
            </a:r>
            <a:r>
              <a:rPr lang="en-US" dirty="0"/>
              <a:t>’</a:t>
            </a:r>
          </a:p>
        </p:txBody>
      </p:sp>
      <p:pic>
        <p:nvPicPr>
          <p:cNvPr id="5" name="Content Placeholder 4">
            <a:extLst>
              <a:ext uri="{FF2B5EF4-FFF2-40B4-BE49-F238E27FC236}">
                <a16:creationId xmlns:a16="http://schemas.microsoft.com/office/drawing/2014/main" id="{DA5746D4-3E5E-600C-F06A-E2F6816B4D90}"/>
              </a:ext>
            </a:extLst>
          </p:cNvPr>
          <p:cNvPicPr>
            <a:picLocks noGrp="1" noChangeAspect="1"/>
          </p:cNvPicPr>
          <p:nvPr>
            <p:ph idx="1"/>
          </p:nvPr>
        </p:nvPicPr>
        <p:blipFill>
          <a:blip r:embed="rId3"/>
          <a:stretch>
            <a:fillRect/>
          </a:stretch>
        </p:blipFill>
        <p:spPr>
          <a:xfrm>
            <a:off x="1451579" y="2840733"/>
            <a:ext cx="9603274" cy="1800611"/>
          </a:xfrm>
          <a:prstGeom prst="rect">
            <a:avLst/>
          </a:prstGeom>
        </p:spPr>
      </p:pic>
    </p:spTree>
    <p:extLst>
      <p:ext uri="{BB962C8B-B14F-4D97-AF65-F5344CB8AC3E}">
        <p14:creationId xmlns:p14="http://schemas.microsoft.com/office/powerpoint/2010/main" val="3212866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FAA7FE4C-00B9-131F-E79E-9FF99DFA6803}"/>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8" name="Picture 47">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0" name="Straight Connector 49">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4" name="Rectangle 53">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25E2B-3EC9-15A7-3872-3707D64B6E4C}"/>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100" dirty="0"/>
              <a:t>Average Payload Mass by F9 v1.1</a:t>
            </a:r>
          </a:p>
        </p:txBody>
      </p:sp>
      <p:pic>
        <p:nvPicPr>
          <p:cNvPr id="6" name="Content Placeholder 5">
            <a:extLst>
              <a:ext uri="{FF2B5EF4-FFF2-40B4-BE49-F238E27FC236}">
                <a16:creationId xmlns:a16="http://schemas.microsoft.com/office/drawing/2014/main" id="{EE5F7D9F-1DE0-CA1B-56D7-33578BCED889}"/>
              </a:ext>
            </a:extLst>
          </p:cNvPr>
          <p:cNvPicPr>
            <a:picLocks noGrp="1" noChangeAspect="1"/>
          </p:cNvPicPr>
          <p:nvPr>
            <p:ph idx="1"/>
          </p:nvPr>
        </p:nvPicPr>
        <p:blipFill>
          <a:blip r:embed="rId3"/>
          <a:stretch>
            <a:fillRect/>
          </a:stretch>
        </p:blipFill>
        <p:spPr>
          <a:xfrm>
            <a:off x="807310" y="1681047"/>
            <a:ext cx="10937394" cy="1585922"/>
          </a:xfrm>
          <a:prstGeom prst="rect">
            <a:avLst/>
          </a:prstGeom>
        </p:spPr>
      </p:pic>
      <p:cxnSp>
        <p:nvCxnSpPr>
          <p:cNvPr id="58" name="Straight Connector 57">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0" name="Picture 59">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2" name="Straight Connector 61">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392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BE4C6A39-DF78-BA33-7E7B-0420B7E52685}"/>
            </a:ext>
          </a:extLst>
        </p:cNvPr>
        <p:cNvGrpSpPr/>
        <p:nvPr/>
      </p:nvGrpSpPr>
      <p:grpSpPr>
        <a:xfrm>
          <a:off x="0" y="0"/>
          <a:ext cx="0" cy="0"/>
          <a:chOff x="0" y="0"/>
          <a:chExt cx="0" cy="0"/>
        </a:xfrm>
      </p:grpSpPr>
      <p:sp>
        <p:nvSpPr>
          <p:cNvPr id="67" name="Rectangle 66">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9" name="Picture 68">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70">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79D426C-F48B-6DE2-907C-CD6642A0CD13}"/>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a:t>MISSION OUTCOMES</a:t>
            </a:r>
          </a:p>
        </p:txBody>
      </p:sp>
      <p:pic>
        <p:nvPicPr>
          <p:cNvPr id="5" name="Picture 4">
            <a:extLst>
              <a:ext uri="{FF2B5EF4-FFF2-40B4-BE49-F238E27FC236}">
                <a16:creationId xmlns:a16="http://schemas.microsoft.com/office/drawing/2014/main" id="{AC8C3FC5-A098-5ECC-7A67-00F1CE834194}"/>
              </a:ext>
            </a:extLst>
          </p:cNvPr>
          <p:cNvPicPr>
            <a:picLocks noChangeAspect="1"/>
          </p:cNvPicPr>
          <p:nvPr/>
        </p:nvPicPr>
        <p:blipFill>
          <a:blip r:embed="rId3"/>
          <a:stretch>
            <a:fillRect/>
          </a:stretch>
        </p:blipFill>
        <p:spPr>
          <a:xfrm>
            <a:off x="1451579" y="2888748"/>
            <a:ext cx="9603274" cy="1704580"/>
          </a:xfrm>
          <a:prstGeom prst="rect">
            <a:avLst/>
          </a:prstGeom>
        </p:spPr>
      </p:pic>
    </p:spTree>
    <p:extLst>
      <p:ext uri="{BB962C8B-B14F-4D97-AF65-F5344CB8AC3E}">
        <p14:creationId xmlns:p14="http://schemas.microsoft.com/office/powerpoint/2010/main" val="4104045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161D093B-104A-5982-3D85-BA7CEBDC46ED}"/>
            </a:ext>
          </a:extLst>
        </p:cNvPr>
        <p:cNvGrpSpPr/>
        <p:nvPr/>
      </p:nvGrpSpPr>
      <p:grpSpPr>
        <a:xfrm>
          <a:off x="0" y="0"/>
          <a:ext cx="0" cy="0"/>
          <a:chOff x="0" y="0"/>
          <a:chExt cx="0" cy="0"/>
        </a:xfrm>
      </p:grpSpPr>
      <p:sp>
        <p:nvSpPr>
          <p:cNvPr id="67" name="Rectangle 66">
            <a:extLst>
              <a:ext uri="{FF2B5EF4-FFF2-40B4-BE49-F238E27FC236}">
                <a16:creationId xmlns:a16="http://schemas.microsoft.com/office/drawing/2014/main" id="{7984B1F0-56A4-B6FE-0873-4E589ED0F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9" name="Picture 68">
            <a:extLst>
              <a:ext uri="{FF2B5EF4-FFF2-40B4-BE49-F238E27FC236}">
                <a16:creationId xmlns:a16="http://schemas.microsoft.com/office/drawing/2014/main" id="{266CB4B0-FDAF-9EDB-BA40-6D04B001A9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70">
            <a:extLst>
              <a:ext uri="{FF2B5EF4-FFF2-40B4-BE49-F238E27FC236}">
                <a16:creationId xmlns:a16="http://schemas.microsoft.com/office/drawing/2014/main" id="{74364736-751C-7D7D-624A-AAC69E37AD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25BF697-38B3-51C6-BE62-2D3F1ED323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F723117-1177-7CB3-7486-8E57CBD39E5A}"/>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BOOSTERS WITH MAXIMUM PAYLOAD</a:t>
            </a:r>
          </a:p>
        </p:txBody>
      </p:sp>
      <p:pic>
        <p:nvPicPr>
          <p:cNvPr id="3" name="Picture 2">
            <a:extLst>
              <a:ext uri="{FF2B5EF4-FFF2-40B4-BE49-F238E27FC236}">
                <a16:creationId xmlns:a16="http://schemas.microsoft.com/office/drawing/2014/main" id="{15100518-21B6-6EEB-4ED5-567E61860171}"/>
              </a:ext>
            </a:extLst>
          </p:cNvPr>
          <p:cNvPicPr>
            <a:picLocks noChangeAspect="1"/>
          </p:cNvPicPr>
          <p:nvPr/>
        </p:nvPicPr>
        <p:blipFill>
          <a:blip r:embed="rId3"/>
          <a:stretch>
            <a:fillRect/>
          </a:stretch>
        </p:blipFill>
        <p:spPr>
          <a:xfrm>
            <a:off x="2209800" y="2390819"/>
            <a:ext cx="7772400" cy="3363254"/>
          </a:xfrm>
          <a:prstGeom prst="rect">
            <a:avLst/>
          </a:prstGeom>
        </p:spPr>
      </p:pic>
    </p:spTree>
    <p:extLst>
      <p:ext uri="{BB962C8B-B14F-4D97-AF65-F5344CB8AC3E}">
        <p14:creationId xmlns:p14="http://schemas.microsoft.com/office/powerpoint/2010/main" val="162287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8662EBE5-4C74-9BB5-DFEE-D03655B7B51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5E42678-B767-E7A4-BB8D-0A691C511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F4B7F1-393F-DE22-249B-BEA2F54677F3}"/>
              </a:ext>
            </a:extLst>
          </p:cNvPr>
          <p:cNvSpPr>
            <a:spLocks noGrp="1"/>
          </p:cNvSpPr>
          <p:nvPr>
            <p:ph type="title"/>
          </p:nvPr>
        </p:nvSpPr>
        <p:spPr>
          <a:xfrm>
            <a:off x="844476" y="1600199"/>
            <a:ext cx="3539266" cy="4297680"/>
          </a:xfrm>
        </p:spPr>
        <p:txBody>
          <a:bodyPr anchor="ctr">
            <a:normAutofit/>
          </a:bodyPr>
          <a:lstStyle/>
          <a:p>
            <a:r>
              <a:rPr lang="en-US" dirty="0"/>
              <a:t>interactive map with Folium results</a:t>
            </a:r>
          </a:p>
        </p:txBody>
      </p:sp>
      <p:cxnSp>
        <p:nvCxnSpPr>
          <p:cNvPr id="10" name="Straight Connector 9">
            <a:extLst>
              <a:ext uri="{FF2B5EF4-FFF2-40B4-BE49-F238E27FC236}">
                <a16:creationId xmlns:a16="http://schemas.microsoft.com/office/drawing/2014/main" id="{D62180D0-851D-CDAD-D83E-C8E7D38329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024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512580FA-4CE2-3927-ECD3-7432B1EA63FA}"/>
            </a:ext>
          </a:extLst>
        </p:cNvPr>
        <p:cNvGrpSpPr/>
        <p:nvPr/>
      </p:nvGrpSpPr>
      <p:grpSpPr>
        <a:xfrm>
          <a:off x="0" y="0"/>
          <a:ext cx="0" cy="0"/>
          <a:chOff x="0" y="0"/>
          <a:chExt cx="0" cy="0"/>
        </a:xfrm>
      </p:grpSpPr>
      <p:sp>
        <p:nvSpPr>
          <p:cNvPr id="67" name="Rectangle 66">
            <a:extLst>
              <a:ext uri="{FF2B5EF4-FFF2-40B4-BE49-F238E27FC236}">
                <a16:creationId xmlns:a16="http://schemas.microsoft.com/office/drawing/2014/main" id="{6E6C8C0D-7DEB-2C03-2730-19BA824D75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9" name="Picture 68">
            <a:extLst>
              <a:ext uri="{FF2B5EF4-FFF2-40B4-BE49-F238E27FC236}">
                <a16:creationId xmlns:a16="http://schemas.microsoft.com/office/drawing/2014/main" id="{7F3575AA-A963-945E-D146-F8DADFBDEE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70">
            <a:extLst>
              <a:ext uri="{FF2B5EF4-FFF2-40B4-BE49-F238E27FC236}">
                <a16:creationId xmlns:a16="http://schemas.microsoft.com/office/drawing/2014/main" id="{60B79AC4-6B93-5B28-8245-96D4A23D7A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0962A23-D343-C4BE-FF2E-5D68AF01B5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0C70980-324C-FFE5-DA24-9928223B530F}"/>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LAUNCH SITES</a:t>
            </a:r>
          </a:p>
        </p:txBody>
      </p:sp>
      <p:pic>
        <p:nvPicPr>
          <p:cNvPr id="4" name="Picture 3">
            <a:extLst>
              <a:ext uri="{FF2B5EF4-FFF2-40B4-BE49-F238E27FC236}">
                <a16:creationId xmlns:a16="http://schemas.microsoft.com/office/drawing/2014/main" id="{526E1A24-6960-3A8D-AF85-563C977A2137}"/>
              </a:ext>
            </a:extLst>
          </p:cNvPr>
          <p:cNvPicPr>
            <a:picLocks noChangeAspect="1"/>
          </p:cNvPicPr>
          <p:nvPr/>
        </p:nvPicPr>
        <p:blipFill>
          <a:blip r:embed="rId3"/>
          <a:stretch>
            <a:fillRect/>
          </a:stretch>
        </p:blipFill>
        <p:spPr>
          <a:xfrm>
            <a:off x="2965620" y="2059655"/>
            <a:ext cx="6991865" cy="3747221"/>
          </a:xfrm>
          <a:prstGeom prst="rect">
            <a:avLst/>
          </a:prstGeom>
        </p:spPr>
      </p:pic>
    </p:spTree>
    <p:extLst>
      <p:ext uri="{BB962C8B-B14F-4D97-AF65-F5344CB8AC3E}">
        <p14:creationId xmlns:p14="http://schemas.microsoft.com/office/powerpoint/2010/main" val="277266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00605-457E-4015-4F56-6F7BF1A98C1D}"/>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DDA857C2-05CF-71CC-A2DF-4EE34B3A7C60}"/>
              </a:ext>
            </a:extLst>
          </p:cNvPr>
          <p:cNvSpPr>
            <a:spLocks noGrp="1"/>
          </p:cNvSpPr>
          <p:nvPr>
            <p:ph idx="1"/>
          </p:nvPr>
        </p:nvSpPr>
        <p:spPr/>
        <p:txBody>
          <a:bodyPr>
            <a:normAutofit fontScale="92500" lnSpcReduction="20000"/>
          </a:bodyPr>
          <a:lstStyle/>
          <a:p>
            <a:r>
              <a:rPr lang="en-US" dirty="0"/>
              <a:t>The rapid advancement of commercial spaceflight has created new opportunities and competitive pressures. SpaceX currently dominates the market due to its cost-efficient rocket launches, largely made possible by the successful recovery and reuse of Stage 1 boosters. </a:t>
            </a:r>
          </a:p>
          <a:p>
            <a:r>
              <a:rPr lang="en-US" dirty="0"/>
              <a:t>This capstone project uses publicly available data from the SpaceX API and Wikipedia to build machine-learning models that predict the success of rocket landings. Data preprocessing included feature engineering, one-hot encoding of categorical data, and data standardization. Four models were trained and evaluated: Logistic Regression, Support Vector Machine, Decision Tree, and K-Nearest Neighbors. Each model achieved an average accuracy of approximately 83.33%, though they consistently overpredicted successful landings. While results are promising, further data collection is essential to improve model precision and real-world applicability.</a:t>
            </a:r>
          </a:p>
          <a:p>
            <a:endParaRPr lang="en-US" dirty="0"/>
          </a:p>
        </p:txBody>
      </p:sp>
    </p:spTree>
    <p:extLst>
      <p:ext uri="{BB962C8B-B14F-4D97-AF65-F5344CB8AC3E}">
        <p14:creationId xmlns:p14="http://schemas.microsoft.com/office/powerpoint/2010/main" val="233091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1A28B8F2-D641-F7A5-308B-515ED928BCDC}"/>
            </a:ext>
          </a:extLst>
        </p:cNvPr>
        <p:cNvGrpSpPr/>
        <p:nvPr/>
      </p:nvGrpSpPr>
      <p:grpSpPr>
        <a:xfrm>
          <a:off x="0" y="0"/>
          <a:ext cx="0" cy="0"/>
          <a:chOff x="0" y="0"/>
          <a:chExt cx="0" cy="0"/>
        </a:xfrm>
      </p:grpSpPr>
      <p:sp>
        <p:nvSpPr>
          <p:cNvPr id="67" name="Rectangle 66">
            <a:extLst>
              <a:ext uri="{FF2B5EF4-FFF2-40B4-BE49-F238E27FC236}">
                <a16:creationId xmlns:a16="http://schemas.microsoft.com/office/drawing/2014/main" id="{35F04E0B-2F71-3AAD-F20D-6491CFC717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9" name="Picture 68">
            <a:extLst>
              <a:ext uri="{FF2B5EF4-FFF2-40B4-BE49-F238E27FC236}">
                <a16:creationId xmlns:a16="http://schemas.microsoft.com/office/drawing/2014/main" id="{56249E06-041A-9694-A7CB-0A395F257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70">
            <a:extLst>
              <a:ext uri="{FF2B5EF4-FFF2-40B4-BE49-F238E27FC236}">
                <a16:creationId xmlns:a16="http://schemas.microsoft.com/office/drawing/2014/main" id="{04AD617D-BB05-8DD7-F598-10966590B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E779BB-002B-C717-F16D-AD24587B4A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B41E530-A258-1D54-AD9B-1AA2FD530D64}"/>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LAUNCH SITES</a:t>
            </a:r>
          </a:p>
        </p:txBody>
      </p:sp>
      <p:pic>
        <p:nvPicPr>
          <p:cNvPr id="3" name="Picture 2">
            <a:extLst>
              <a:ext uri="{FF2B5EF4-FFF2-40B4-BE49-F238E27FC236}">
                <a16:creationId xmlns:a16="http://schemas.microsoft.com/office/drawing/2014/main" id="{75B478E5-1613-6BC0-078A-5E354060E7F5}"/>
              </a:ext>
            </a:extLst>
          </p:cNvPr>
          <p:cNvPicPr>
            <a:picLocks noChangeAspect="1"/>
          </p:cNvPicPr>
          <p:nvPr/>
        </p:nvPicPr>
        <p:blipFill>
          <a:blip r:embed="rId3"/>
          <a:stretch>
            <a:fillRect/>
          </a:stretch>
        </p:blipFill>
        <p:spPr>
          <a:xfrm>
            <a:off x="2738748" y="2012811"/>
            <a:ext cx="7028935" cy="3968539"/>
          </a:xfrm>
          <a:prstGeom prst="rect">
            <a:avLst/>
          </a:prstGeom>
        </p:spPr>
      </p:pic>
    </p:spTree>
    <p:extLst>
      <p:ext uri="{BB962C8B-B14F-4D97-AF65-F5344CB8AC3E}">
        <p14:creationId xmlns:p14="http://schemas.microsoft.com/office/powerpoint/2010/main" val="3408474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804750C4-8F2B-DCC3-06B5-363702D463F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9FA1CA-482A-315E-C7E7-B955FD536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446360-E039-9AC5-4A7F-6DFD97E3AACD}"/>
              </a:ext>
            </a:extLst>
          </p:cNvPr>
          <p:cNvSpPr>
            <a:spLocks noGrp="1"/>
          </p:cNvSpPr>
          <p:nvPr>
            <p:ph type="title"/>
          </p:nvPr>
        </p:nvSpPr>
        <p:spPr>
          <a:xfrm>
            <a:off x="844476" y="1600199"/>
            <a:ext cx="3539266" cy="4297680"/>
          </a:xfrm>
        </p:spPr>
        <p:txBody>
          <a:bodyPr anchor="ctr">
            <a:normAutofit/>
          </a:bodyPr>
          <a:lstStyle/>
          <a:p>
            <a:r>
              <a:rPr lang="en-US" dirty="0"/>
              <a:t>DASHBOARD WITH PLOTLY</a:t>
            </a:r>
          </a:p>
        </p:txBody>
      </p:sp>
      <p:cxnSp>
        <p:nvCxnSpPr>
          <p:cNvPr id="10" name="Straight Connector 9">
            <a:extLst>
              <a:ext uri="{FF2B5EF4-FFF2-40B4-BE49-F238E27FC236}">
                <a16:creationId xmlns:a16="http://schemas.microsoft.com/office/drawing/2014/main" id="{322F8121-63C0-5E80-93CF-09CC6AB08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993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8EF60A6D-C6E9-C36D-A4AB-44A8A6E0D1D7}"/>
            </a:ext>
          </a:extLst>
        </p:cNvPr>
        <p:cNvGrpSpPr/>
        <p:nvPr/>
      </p:nvGrpSpPr>
      <p:grpSpPr>
        <a:xfrm>
          <a:off x="0" y="0"/>
          <a:ext cx="0" cy="0"/>
          <a:chOff x="0" y="0"/>
          <a:chExt cx="0" cy="0"/>
        </a:xfrm>
      </p:grpSpPr>
      <p:sp>
        <p:nvSpPr>
          <p:cNvPr id="67" name="Rectangle 66">
            <a:extLst>
              <a:ext uri="{FF2B5EF4-FFF2-40B4-BE49-F238E27FC236}">
                <a16:creationId xmlns:a16="http://schemas.microsoft.com/office/drawing/2014/main" id="{83439520-C0E1-3695-CD79-D8C89767C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9" name="Picture 68">
            <a:extLst>
              <a:ext uri="{FF2B5EF4-FFF2-40B4-BE49-F238E27FC236}">
                <a16:creationId xmlns:a16="http://schemas.microsoft.com/office/drawing/2014/main" id="{DB20B6C1-C5DE-B3DE-8B7B-D1E2783DB9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70">
            <a:extLst>
              <a:ext uri="{FF2B5EF4-FFF2-40B4-BE49-F238E27FC236}">
                <a16:creationId xmlns:a16="http://schemas.microsoft.com/office/drawing/2014/main" id="{9B7E8398-6FEE-A426-2BC2-0DFBC138BF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3B686D-5219-38F9-07CD-0B6B45B528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B8AC1CA-CE1C-8964-8C86-FA3EAE090C6A}"/>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SUCCESSFUL LAUNCHES ACROSS LAUNCH SITES </a:t>
            </a:r>
          </a:p>
        </p:txBody>
      </p:sp>
      <p:pic>
        <p:nvPicPr>
          <p:cNvPr id="3" name="Picture 2">
            <a:extLst>
              <a:ext uri="{FF2B5EF4-FFF2-40B4-BE49-F238E27FC236}">
                <a16:creationId xmlns:a16="http://schemas.microsoft.com/office/drawing/2014/main" id="{46DBADBF-6C91-BE9D-B5F3-3456DE5A7778}"/>
              </a:ext>
            </a:extLst>
          </p:cNvPr>
          <p:cNvPicPr>
            <a:picLocks noChangeAspect="1"/>
          </p:cNvPicPr>
          <p:nvPr/>
        </p:nvPicPr>
        <p:blipFill>
          <a:blip r:embed="rId3"/>
          <a:stretch>
            <a:fillRect/>
          </a:stretch>
        </p:blipFill>
        <p:spPr>
          <a:xfrm>
            <a:off x="2209800" y="2366619"/>
            <a:ext cx="7772400" cy="2440072"/>
          </a:xfrm>
          <a:prstGeom prst="rect">
            <a:avLst/>
          </a:prstGeom>
        </p:spPr>
      </p:pic>
    </p:spTree>
    <p:extLst>
      <p:ext uri="{BB962C8B-B14F-4D97-AF65-F5344CB8AC3E}">
        <p14:creationId xmlns:p14="http://schemas.microsoft.com/office/powerpoint/2010/main" val="1241750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541C789B-1402-6DAC-DA2A-5B990152A838}"/>
            </a:ext>
          </a:extLst>
        </p:cNvPr>
        <p:cNvGrpSpPr/>
        <p:nvPr/>
      </p:nvGrpSpPr>
      <p:grpSpPr>
        <a:xfrm>
          <a:off x="0" y="0"/>
          <a:ext cx="0" cy="0"/>
          <a:chOff x="0" y="0"/>
          <a:chExt cx="0" cy="0"/>
        </a:xfrm>
      </p:grpSpPr>
      <p:sp>
        <p:nvSpPr>
          <p:cNvPr id="67" name="Rectangle 66">
            <a:extLst>
              <a:ext uri="{FF2B5EF4-FFF2-40B4-BE49-F238E27FC236}">
                <a16:creationId xmlns:a16="http://schemas.microsoft.com/office/drawing/2014/main" id="{38575FE9-15F3-EF88-D210-183C5A62C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9" name="Picture 68">
            <a:extLst>
              <a:ext uri="{FF2B5EF4-FFF2-40B4-BE49-F238E27FC236}">
                <a16:creationId xmlns:a16="http://schemas.microsoft.com/office/drawing/2014/main" id="{2DB7F03B-6278-6206-82D2-7383490965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70">
            <a:extLst>
              <a:ext uri="{FF2B5EF4-FFF2-40B4-BE49-F238E27FC236}">
                <a16:creationId xmlns:a16="http://schemas.microsoft.com/office/drawing/2014/main" id="{4866E378-C6D8-037A-B269-053FB95EE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2F5A26F-7A11-712B-A78F-7FA08FD77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4247652-D995-1B63-7F2B-DBA59D38F9BE}"/>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HIGHEST SUCCESS RATE LAUNCH SITE</a:t>
            </a:r>
          </a:p>
        </p:txBody>
      </p:sp>
      <p:pic>
        <p:nvPicPr>
          <p:cNvPr id="4" name="Picture 3">
            <a:extLst>
              <a:ext uri="{FF2B5EF4-FFF2-40B4-BE49-F238E27FC236}">
                <a16:creationId xmlns:a16="http://schemas.microsoft.com/office/drawing/2014/main" id="{E4CD3A6B-0040-526A-4ECF-3A1EDACEC525}"/>
              </a:ext>
            </a:extLst>
          </p:cNvPr>
          <p:cNvPicPr>
            <a:picLocks noChangeAspect="1"/>
          </p:cNvPicPr>
          <p:nvPr/>
        </p:nvPicPr>
        <p:blipFill>
          <a:blip r:embed="rId3"/>
          <a:stretch>
            <a:fillRect/>
          </a:stretch>
        </p:blipFill>
        <p:spPr>
          <a:xfrm>
            <a:off x="2209800" y="2465406"/>
            <a:ext cx="7772400" cy="2440072"/>
          </a:xfrm>
          <a:prstGeom prst="rect">
            <a:avLst/>
          </a:prstGeom>
        </p:spPr>
      </p:pic>
    </p:spTree>
    <p:extLst>
      <p:ext uri="{BB962C8B-B14F-4D97-AF65-F5344CB8AC3E}">
        <p14:creationId xmlns:p14="http://schemas.microsoft.com/office/powerpoint/2010/main" val="3510825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2AE5DA62-23D6-2987-7940-D06A283A44D1}"/>
            </a:ext>
          </a:extLst>
        </p:cNvPr>
        <p:cNvGrpSpPr/>
        <p:nvPr/>
      </p:nvGrpSpPr>
      <p:grpSpPr>
        <a:xfrm>
          <a:off x="0" y="0"/>
          <a:ext cx="0" cy="0"/>
          <a:chOff x="0" y="0"/>
          <a:chExt cx="0" cy="0"/>
        </a:xfrm>
      </p:grpSpPr>
      <p:sp>
        <p:nvSpPr>
          <p:cNvPr id="67" name="Rectangle 66">
            <a:extLst>
              <a:ext uri="{FF2B5EF4-FFF2-40B4-BE49-F238E27FC236}">
                <a16:creationId xmlns:a16="http://schemas.microsoft.com/office/drawing/2014/main" id="{B96C452B-38F0-7A44-1C08-1F31B549C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9" name="Picture 68">
            <a:extLst>
              <a:ext uri="{FF2B5EF4-FFF2-40B4-BE49-F238E27FC236}">
                <a16:creationId xmlns:a16="http://schemas.microsoft.com/office/drawing/2014/main" id="{9130F8FF-0C38-D066-241F-EA8784E9F4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70">
            <a:extLst>
              <a:ext uri="{FF2B5EF4-FFF2-40B4-BE49-F238E27FC236}">
                <a16:creationId xmlns:a16="http://schemas.microsoft.com/office/drawing/2014/main" id="{78E32650-91DE-B019-A10D-EB67D76B41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C729F1D-2711-EDBA-1FC7-DA414805D8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E11F0A0-C902-4BDA-AEFF-B75DEEC2C00E}"/>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Payload Mass vs. Success vs. Booster  Version Category	</a:t>
            </a:r>
          </a:p>
        </p:txBody>
      </p:sp>
      <p:pic>
        <p:nvPicPr>
          <p:cNvPr id="3" name="Picture 2">
            <a:extLst>
              <a:ext uri="{FF2B5EF4-FFF2-40B4-BE49-F238E27FC236}">
                <a16:creationId xmlns:a16="http://schemas.microsoft.com/office/drawing/2014/main" id="{6DAF7267-EAC5-ADC8-A55A-40EA82909D90}"/>
              </a:ext>
            </a:extLst>
          </p:cNvPr>
          <p:cNvPicPr>
            <a:picLocks noChangeAspect="1"/>
          </p:cNvPicPr>
          <p:nvPr/>
        </p:nvPicPr>
        <p:blipFill>
          <a:blip r:embed="rId3"/>
          <a:stretch>
            <a:fillRect/>
          </a:stretch>
        </p:blipFill>
        <p:spPr>
          <a:xfrm>
            <a:off x="922858" y="2498415"/>
            <a:ext cx="10346283" cy="2641996"/>
          </a:xfrm>
          <a:prstGeom prst="rect">
            <a:avLst/>
          </a:prstGeom>
        </p:spPr>
      </p:pic>
    </p:spTree>
    <p:extLst>
      <p:ext uri="{BB962C8B-B14F-4D97-AF65-F5344CB8AC3E}">
        <p14:creationId xmlns:p14="http://schemas.microsoft.com/office/powerpoint/2010/main" val="1857097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DE6C6609-EADC-50AE-CC31-A9437E87587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AB9E68-1AC5-5E28-9BA3-C4133FF69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F17D46-44A0-0F66-AC02-31F0AEA3EEF2}"/>
              </a:ext>
            </a:extLst>
          </p:cNvPr>
          <p:cNvSpPr>
            <a:spLocks noGrp="1"/>
          </p:cNvSpPr>
          <p:nvPr>
            <p:ph type="title"/>
          </p:nvPr>
        </p:nvSpPr>
        <p:spPr>
          <a:xfrm>
            <a:off x="844476" y="1600199"/>
            <a:ext cx="3539266" cy="4297680"/>
          </a:xfrm>
        </p:spPr>
        <p:txBody>
          <a:bodyPr anchor="ctr">
            <a:normAutofit/>
          </a:bodyPr>
          <a:lstStyle/>
          <a:p>
            <a:r>
              <a:rPr lang="en-US" dirty="0"/>
              <a:t>PREDICTIVE ANALYSIS</a:t>
            </a:r>
          </a:p>
        </p:txBody>
      </p:sp>
      <p:cxnSp>
        <p:nvCxnSpPr>
          <p:cNvPr id="10" name="Straight Connector 9">
            <a:extLst>
              <a:ext uri="{FF2B5EF4-FFF2-40B4-BE49-F238E27FC236}">
                <a16:creationId xmlns:a16="http://schemas.microsoft.com/office/drawing/2014/main" id="{872D46DB-89E6-8DD4-2A2D-027C912EEB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1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600CD512-AA4A-1583-4A2A-210AF68F37C5}"/>
            </a:ext>
          </a:extLst>
        </p:cNvPr>
        <p:cNvGrpSpPr/>
        <p:nvPr/>
      </p:nvGrpSpPr>
      <p:grpSpPr>
        <a:xfrm>
          <a:off x="0" y="0"/>
          <a:ext cx="0" cy="0"/>
          <a:chOff x="0" y="0"/>
          <a:chExt cx="0" cy="0"/>
        </a:xfrm>
      </p:grpSpPr>
      <p:sp>
        <p:nvSpPr>
          <p:cNvPr id="67" name="Rectangle 66">
            <a:extLst>
              <a:ext uri="{FF2B5EF4-FFF2-40B4-BE49-F238E27FC236}">
                <a16:creationId xmlns:a16="http://schemas.microsoft.com/office/drawing/2014/main" id="{EA891456-945C-59A6-DCE2-5C459D679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9" name="Picture 68">
            <a:extLst>
              <a:ext uri="{FF2B5EF4-FFF2-40B4-BE49-F238E27FC236}">
                <a16:creationId xmlns:a16="http://schemas.microsoft.com/office/drawing/2014/main" id="{7A39A6C9-FB63-49A0-0E75-744F819CD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1" name="Straight Connector 70">
            <a:extLst>
              <a:ext uri="{FF2B5EF4-FFF2-40B4-BE49-F238E27FC236}">
                <a16:creationId xmlns:a16="http://schemas.microsoft.com/office/drawing/2014/main" id="{8669D7CA-D348-ACCD-C270-ACA6771518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A1FDE64-695D-1427-3760-8CB36EF202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1BD1989-B405-A2AD-DBCD-678298E9F32E}"/>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ACCURACY BY MODELS</a:t>
            </a:r>
          </a:p>
        </p:txBody>
      </p:sp>
      <p:pic>
        <p:nvPicPr>
          <p:cNvPr id="4" name="Picture 3">
            <a:extLst>
              <a:ext uri="{FF2B5EF4-FFF2-40B4-BE49-F238E27FC236}">
                <a16:creationId xmlns:a16="http://schemas.microsoft.com/office/drawing/2014/main" id="{ED3CD7D8-3B9A-C4C9-865F-7F5474FA370F}"/>
              </a:ext>
            </a:extLst>
          </p:cNvPr>
          <p:cNvPicPr>
            <a:picLocks noChangeAspect="1"/>
          </p:cNvPicPr>
          <p:nvPr/>
        </p:nvPicPr>
        <p:blipFill>
          <a:blip r:embed="rId3"/>
          <a:stretch>
            <a:fillRect/>
          </a:stretch>
        </p:blipFill>
        <p:spPr>
          <a:xfrm>
            <a:off x="2499154" y="2012811"/>
            <a:ext cx="7193692" cy="3975768"/>
          </a:xfrm>
          <a:prstGeom prst="rect">
            <a:avLst/>
          </a:prstGeom>
        </p:spPr>
      </p:pic>
    </p:spTree>
    <p:extLst>
      <p:ext uri="{BB962C8B-B14F-4D97-AF65-F5344CB8AC3E}">
        <p14:creationId xmlns:p14="http://schemas.microsoft.com/office/powerpoint/2010/main" val="474498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7D25D52C-8A40-D99D-3559-B8F01E171FAD}"/>
            </a:ext>
          </a:extLst>
        </p:cNvPr>
        <p:cNvGrpSpPr/>
        <p:nvPr/>
      </p:nvGrpSpPr>
      <p:grpSpPr>
        <a:xfrm>
          <a:off x="0" y="0"/>
          <a:ext cx="0" cy="0"/>
          <a:chOff x="0" y="0"/>
          <a:chExt cx="0" cy="0"/>
        </a:xfrm>
      </p:grpSpPr>
      <p:sp>
        <p:nvSpPr>
          <p:cNvPr id="78" name="Rectangle 7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0" name="Picture 7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2" name="Straight Connector 8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6" name="Rectangle 85">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FBFC493-1CFF-B957-B7BC-266EE756C970}"/>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a:t>CONFUSION MATRIX</a:t>
            </a:r>
          </a:p>
        </p:txBody>
      </p:sp>
      <p:cxnSp>
        <p:nvCxnSpPr>
          <p:cNvPr id="90" name="Straight Connector 89">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92" name="Group 91">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93" name="Rectangle 92">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0CE1CA-0854-1345-0EF8-1E729AC6224D}"/>
              </a:ext>
            </a:extLst>
          </p:cNvPr>
          <p:cNvPicPr>
            <a:picLocks noChangeAspect="1"/>
          </p:cNvPicPr>
          <p:nvPr/>
        </p:nvPicPr>
        <p:blipFill>
          <a:blip r:embed="rId3"/>
          <a:stretch>
            <a:fillRect/>
          </a:stretch>
        </p:blipFill>
        <p:spPr>
          <a:xfrm>
            <a:off x="5273548" y="1116345"/>
            <a:ext cx="4972570" cy="3866172"/>
          </a:xfrm>
          <a:prstGeom prst="rect">
            <a:avLst/>
          </a:prstGeom>
        </p:spPr>
      </p:pic>
      <p:pic>
        <p:nvPicPr>
          <p:cNvPr id="98" name="Picture 97">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0" name="Straight Connector 99">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76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AC83D-7054-E20C-231D-0021DF9A8F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15BF1-35C8-7736-5B7C-D99182D80D6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64BD827-F33D-708C-9A18-C7D428C732D7}"/>
              </a:ext>
            </a:extLst>
          </p:cNvPr>
          <p:cNvSpPr>
            <a:spLocks noGrp="1"/>
          </p:cNvSpPr>
          <p:nvPr>
            <p:ph idx="1"/>
          </p:nvPr>
        </p:nvSpPr>
        <p:spPr/>
        <p:txBody>
          <a:bodyPr>
            <a:normAutofit fontScale="70000" lnSpcReduction="20000"/>
          </a:bodyPr>
          <a:lstStyle/>
          <a:p>
            <a:r>
              <a:rPr lang="en-US" b="1" dirty="0"/>
              <a:t>Objective</a:t>
            </a:r>
            <a:r>
              <a:rPr lang="en-US" dirty="0"/>
              <a:t>: Build a machine learning model </a:t>
            </a:r>
            <a:r>
              <a:rPr lang="en-US"/>
              <a:t>for </a:t>
            </a:r>
            <a:r>
              <a:rPr lang="en-US" b="1"/>
              <a:t>SpaceX</a:t>
            </a:r>
            <a:r>
              <a:rPr lang="en-US"/>
              <a:t> </a:t>
            </a:r>
            <a:r>
              <a:rPr lang="en-US" dirty="0"/>
              <a:t>to help them compete with SpaceX.</a:t>
            </a:r>
          </a:p>
          <a:p>
            <a:r>
              <a:rPr lang="en-US" b="1" dirty="0"/>
              <a:t>Goal</a:t>
            </a:r>
            <a:r>
              <a:rPr lang="en-US" dirty="0"/>
              <a:t>: Predict </a:t>
            </a:r>
            <a:r>
              <a:rPr lang="en-US" b="1" dirty="0"/>
              <a:t>Stage 1 landing success</a:t>
            </a:r>
            <a:r>
              <a:rPr lang="en-US" dirty="0"/>
              <a:t> to potentially save </a:t>
            </a:r>
            <a:r>
              <a:rPr lang="en-US" b="1" dirty="0"/>
              <a:t>~ USD 100 million</a:t>
            </a:r>
            <a:r>
              <a:rPr lang="en-US" dirty="0"/>
              <a:t> per launch.</a:t>
            </a:r>
          </a:p>
          <a:p>
            <a:r>
              <a:rPr lang="en-US" b="1" dirty="0"/>
              <a:t>Data Sources</a:t>
            </a:r>
            <a:r>
              <a:rPr lang="en-US" dirty="0"/>
              <a:t>:</a:t>
            </a:r>
          </a:p>
          <a:p>
            <a:pPr lvl="1"/>
            <a:r>
              <a:rPr lang="en-US" dirty="0"/>
              <a:t>SpaceX public API</a:t>
            </a:r>
          </a:p>
          <a:p>
            <a:pPr lvl="1"/>
            <a:r>
              <a:rPr lang="en-US" dirty="0"/>
              <a:t>Web scraping from SpaceX’s Wikipedia page</a:t>
            </a:r>
          </a:p>
          <a:p>
            <a:r>
              <a:rPr lang="en-US" b="1" dirty="0"/>
              <a:t>Visualization</a:t>
            </a:r>
            <a:r>
              <a:rPr lang="en-US" dirty="0"/>
              <a:t>: Developed an interactive </a:t>
            </a:r>
            <a:r>
              <a:rPr lang="en-US" b="1" dirty="0"/>
              <a:t>dashboard</a:t>
            </a:r>
            <a:endParaRPr lang="en-US" dirty="0"/>
          </a:p>
          <a:p>
            <a:r>
              <a:rPr lang="en-US" b="1" dirty="0"/>
              <a:t>Model Performance</a:t>
            </a:r>
            <a:r>
              <a:rPr lang="en-US" dirty="0"/>
              <a:t>: Achieved </a:t>
            </a:r>
            <a:r>
              <a:rPr lang="en-US" b="1" dirty="0"/>
              <a:t>83% accuracy</a:t>
            </a:r>
            <a:endParaRPr lang="en-US" dirty="0"/>
          </a:p>
          <a:p>
            <a:r>
              <a:rPr lang="en-US" b="1" dirty="0"/>
              <a:t>Use Case</a:t>
            </a:r>
            <a:r>
              <a:rPr lang="en-US" dirty="0"/>
              <a:t>:</a:t>
            </a:r>
          </a:p>
          <a:p>
            <a:pPr lvl="1"/>
            <a:r>
              <a:rPr lang="en-US" dirty="0"/>
              <a:t>Enables SpaceX to assess landing success </a:t>
            </a:r>
            <a:r>
              <a:rPr lang="en-US" b="1" dirty="0"/>
              <a:t>before launch</a:t>
            </a:r>
            <a:endParaRPr lang="en-US" dirty="0"/>
          </a:p>
          <a:p>
            <a:pPr lvl="1"/>
            <a:r>
              <a:rPr lang="en-US" dirty="0"/>
              <a:t>Supports data-driven go/no-go decisions</a:t>
            </a:r>
          </a:p>
          <a:p>
            <a:r>
              <a:rPr lang="en-US" b="1" dirty="0"/>
              <a:t>Next Steps</a:t>
            </a:r>
            <a:r>
              <a:rPr lang="en-US" dirty="0"/>
              <a:t>: Collect more data to refine the model and boost accuracy further</a:t>
            </a:r>
          </a:p>
        </p:txBody>
      </p:sp>
    </p:spTree>
    <p:extLst>
      <p:ext uri="{BB962C8B-B14F-4D97-AF65-F5344CB8AC3E}">
        <p14:creationId xmlns:p14="http://schemas.microsoft.com/office/powerpoint/2010/main" val="1329619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3A975-5FB0-E755-B878-06DB6FF0B2E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7970032-5BF7-6081-8F78-DB357190B400}"/>
              </a:ext>
            </a:extLst>
          </p:cNvPr>
          <p:cNvSpPr>
            <a:spLocks noGrp="1"/>
          </p:cNvSpPr>
          <p:nvPr>
            <p:ph idx="1"/>
          </p:nvPr>
        </p:nvSpPr>
        <p:spPr/>
        <p:txBody>
          <a:bodyPr>
            <a:normAutofit fontScale="85000" lnSpcReduction="20000"/>
          </a:bodyPr>
          <a:lstStyle/>
          <a:p>
            <a:r>
              <a:rPr lang="en-US" dirty="0"/>
              <a:t>The commercial space age is underway, with SpaceX leading the charge through innovation and cost reduction. Its pricing advantage is the ability to recover and reuse the Stage 1 rocket booster. </a:t>
            </a:r>
          </a:p>
          <a:p>
            <a:r>
              <a:rPr lang="en-US" dirty="0"/>
              <a:t>Using collected data from the SpaceX public API and supplementary engineered a dataset labeled by landing success. We then performed exploratory data analysis using SQL queries, visualizations, and geospatial mapping tools like Folium.</a:t>
            </a:r>
          </a:p>
          <a:p>
            <a:r>
              <a:rPr lang="en-US" dirty="0"/>
              <a:t>After cleaning and transforming the data—including one-hot encoding categorical features and standardizing inputs—we implemented and fine-tuned four supervised learning models. Our goal was not only to achieve high accuracy but also to understand the factors influencing rocket recovery outcomes. The models performed similarly, each reaching 83.33% accuracy, with an observed tendency to overpredict success. This suggests that more balanced and granular data could help develop a more reliable predictive system in future iterations.</a:t>
            </a:r>
          </a:p>
          <a:p>
            <a:endParaRPr lang="en-US" dirty="0"/>
          </a:p>
        </p:txBody>
      </p:sp>
    </p:spTree>
    <p:extLst>
      <p:ext uri="{BB962C8B-B14F-4D97-AF65-F5344CB8AC3E}">
        <p14:creationId xmlns:p14="http://schemas.microsoft.com/office/powerpoint/2010/main" val="91777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0AEAF-F632-8786-F3FD-991FB85CC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84C2F-3632-3E78-F146-BCC7373CA5EB}"/>
              </a:ext>
            </a:extLst>
          </p:cNvPr>
          <p:cNvSpPr>
            <a:spLocks noGrp="1"/>
          </p:cNvSpPr>
          <p:nvPr>
            <p:ph type="title"/>
          </p:nvPr>
        </p:nvSpPr>
        <p:spPr/>
        <p:txBody>
          <a:bodyPr/>
          <a:lstStyle/>
          <a:p>
            <a:r>
              <a:rPr lang="en-US" dirty="0"/>
              <a:t>DATA COLLECTION AND WRANGLING</a:t>
            </a:r>
          </a:p>
        </p:txBody>
      </p:sp>
      <p:sp>
        <p:nvSpPr>
          <p:cNvPr id="3" name="Content Placeholder 2">
            <a:extLst>
              <a:ext uri="{FF2B5EF4-FFF2-40B4-BE49-F238E27FC236}">
                <a16:creationId xmlns:a16="http://schemas.microsoft.com/office/drawing/2014/main" id="{9FA0B0A9-8302-7B64-8C4A-0641FF70A5AA}"/>
              </a:ext>
            </a:extLst>
          </p:cNvPr>
          <p:cNvSpPr>
            <a:spLocks noGrp="1"/>
          </p:cNvSpPr>
          <p:nvPr>
            <p:ph idx="1"/>
          </p:nvPr>
        </p:nvSpPr>
        <p:spPr>
          <a:xfrm>
            <a:off x="1451579" y="2015732"/>
            <a:ext cx="9603275" cy="3670365"/>
          </a:xfrm>
        </p:spPr>
        <p:txBody>
          <a:bodyPr>
            <a:normAutofit fontScale="70000" lnSpcReduction="20000"/>
          </a:bodyPr>
          <a:lstStyle/>
          <a:p>
            <a:r>
              <a:rPr lang="en-US" dirty="0"/>
              <a:t>Data was collected from SpaceX and Wikipedia using web scraping techniques</a:t>
            </a:r>
          </a:p>
          <a:p>
            <a:r>
              <a:rPr lang="en-US" b="1" dirty="0"/>
              <a:t>Data Columns</a:t>
            </a:r>
          </a:p>
          <a:p>
            <a:pPr lvl="1"/>
            <a:r>
              <a:rPr lang="en-US" b="1" dirty="0"/>
              <a:t>SpaceX API:</a:t>
            </a:r>
            <a:endParaRPr lang="en-US" dirty="0"/>
          </a:p>
          <a:p>
            <a:pPr lvl="1"/>
            <a:r>
              <a:rPr lang="en-US" dirty="0" err="1"/>
              <a:t>FlightNumber</a:t>
            </a:r>
            <a:r>
              <a:rPr lang="en-US" dirty="0"/>
              <a:t>, Date, </a:t>
            </a:r>
            <a:r>
              <a:rPr lang="en-US" dirty="0" err="1"/>
              <a:t>BoosterVersion</a:t>
            </a:r>
            <a:r>
              <a:rPr lang="en-US" dirty="0"/>
              <a:t>, </a:t>
            </a:r>
            <a:r>
              <a:rPr lang="en-US" dirty="0" err="1"/>
              <a:t>PayloadMass</a:t>
            </a:r>
            <a:r>
              <a:rPr lang="en-US" dirty="0"/>
              <a:t>, Orbit, </a:t>
            </a:r>
            <a:r>
              <a:rPr lang="en-US" dirty="0" err="1"/>
              <a:t>LaunchSite</a:t>
            </a:r>
            <a:r>
              <a:rPr lang="en-US" dirty="0"/>
              <a:t>, Outcome, Flights, </a:t>
            </a:r>
            <a:r>
              <a:rPr lang="en-US" dirty="0" err="1"/>
              <a:t>GridFins</a:t>
            </a:r>
            <a:r>
              <a:rPr lang="en-US" dirty="0"/>
              <a:t>, Reused, Legs, </a:t>
            </a:r>
            <a:r>
              <a:rPr lang="en-US" dirty="0" err="1"/>
              <a:t>LandingPad</a:t>
            </a:r>
            <a:r>
              <a:rPr lang="en-US" dirty="0"/>
              <a:t>, Block, </a:t>
            </a:r>
            <a:r>
              <a:rPr lang="en-US" dirty="0" err="1"/>
              <a:t>ReusedCount</a:t>
            </a:r>
            <a:r>
              <a:rPr lang="en-US" dirty="0"/>
              <a:t>, Serial, Longitude, Latitude</a:t>
            </a:r>
          </a:p>
          <a:p>
            <a:pPr lvl="1"/>
            <a:r>
              <a:rPr lang="en-US" b="1" dirty="0"/>
              <a:t>Wikipedia Table:</a:t>
            </a:r>
          </a:p>
          <a:p>
            <a:pPr lvl="1"/>
            <a:r>
              <a:rPr lang="en-US" dirty="0"/>
              <a:t>Flight No., Launch site, Payload, </a:t>
            </a:r>
            <a:r>
              <a:rPr lang="en-US" dirty="0" err="1"/>
              <a:t>PayloadMass</a:t>
            </a:r>
            <a:r>
              <a:rPr lang="en-US" dirty="0"/>
              <a:t>, Orbit, Customer, Launch outcome, Version Booster, Booster landing, Date, Time</a:t>
            </a:r>
          </a:p>
          <a:p>
            <a:r>
              <a:rPr lang="en-US" b="1" dirty="0"/>
              <a:t>Label Creation (for ML Training)</a:t>
            </a:r>
          </a:p>
          <a:p>
            <a:pPr lvl="1"/>
            <a:r>
              <a:rPr lang="en-US" dirty="0"/>
              <a:t>Success = </a:t>
            </a:r>
            <a:r>
              <a:rPr lang="en-US" b="1" dirty="0"/>
              <a:t>1</a:t>
            </a:r>
            <a:r>
              <a:rPr lang="en-US" dirty="0"/>
              <a:t>, Failure = </a:t>
            </a:r>
            <a:r>
              <a:rPr lang="en-US" b="1" dirty="0"/>
              <a:t>0</a:t>
            </a:r>
          </a:p>
          <a:p>
            <a:pPr lvl="1"/>
            <a:r>
              <a:rPr lang="en-US" dirty="0"/>
              <a:t>Outcome = Mission Outcome + Landing Location</a:t>
            </a:r>
          </a:p>
          <a:p>
            <a:pPr lvl="1"/>
            <a:r>
              <a:rPr lang="en-US" dirty="0"/>
              <a:t>New column class:</a:t>
            </a:r>
          </a:p>
          <a:p>
            <a:pPr marL="1200150" lvl="2" indent="-285750"/>
            <a:r>
              <a:rPr lang="en-US" b="1" dirty="0"/>
              <a:t>1</a:t>
            </a:r>
            <a:r>
              <a:rPr lang="en-US" dirty="0"/>
              <a:t> → True ASDS, True RTLS, True Ocean</a:t>
            </a:r>
          </a:p>
          <a:p>
            <a:pPr marL="1200150" lvl="2" indent="-285750"/>
            <a:r>
              <a:rPr lang="en-US" b="1" dirty="0"/>
              <a:t>0</a:t>
            </a:r>
            <a:r>
              <a:rPr lang="en-US" dirty="0"/>
              <a:t> → None, False ASDS, False RTLS, False Ocean</a:t>
            </a:r>
          </a:p>
          <a:p>
            <a:endParaRPr lang="en-US" dirty="0"/>
          </a:p>
        </p:txBody>
      </p:sp>
    </p:spTree>
    <p:extLst>
      <p:ext uri="{BB962C8B-B14F-4D97-AF65-F5344CB8AC3E}">
        <p14:creationId xmlns:p14="http://schemas.microsoft.com/office/powerpoint/2010/main" val="1084325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5825F-FBB6-98E8-AF14-08CFF2BDF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1F0D5-EB7B-DBF6-5B8D-06EEE2DE4163}"/>
              </a:ext>
            </a:extLst>
          </p:cNvPr>
          <p:cNvSpPr>
            <a:spLocks noGrp="1"/>
          </p:cNvSpPr>
          <p:nvPr>
            <p:ph type="title"/>
          </p:nvPr>
        </p:nvSpPr>
        <p:spPr/>
        <p:txBody>
          <a:bodyPr/>
          <a:lstStyle/>
          <a:p>
            <a:r>
              <a:rPr lang="en-US" dirty="0"/>
              <a:t>EDA AND VISUAL ANALYTICS METHODOLOGY</a:t>
            </a:r>
          </a:p>
        </p:txBody>
      </p:sp>
      <p:sp>
        <p:nvSpPr>
          <p:cNvPr id="3" name="Content Placeholder 2">
            <a:extLst>
              <a:ext uri="{FF2B5EF4-FFF2-40B4-BE49-F238E27FC236}">
                <a16:creationId xmlns:a16="http://schemas.microsoft.com/office/drawing/2014/main" id="{672FC4BD-2E1B-2347-4BD6-DDCD35AB9832}"/>
              </a:ext>
            </a:extLst>
          </p:cNvPr>
          <p:cNvSpPr>
            <a:spLocks noGrp="1"/>
          </p:cNvSpPr>
          <p:nvPr>
            <p:ph idx="1"/>
          </p:nvPr>
        </p:nvSpPr>
        <p:spPr>
          <a:xfrm>
            <a:off x="1451579" y="2015732"/>
            <a:ext cx="9603275" cy="3880571"/>
          </a:xfrm>
        </p:spPr>
        <p:txBody>
          <a:bodyPr>
            <a:normAutofit fontScale="85000" lnSpcReduction="20000"/>
          </a:bodyPr>
          <a:lstStyle/>
          <a:p>
            <a:r>
              <a:rPr lang="en-US" dirty="0"/>
              <a:t>EDA was conducted on key variables: Flight Number, Payload Mass, Launch Site, Orbit, Class, and Year.</a:t>
            </a:r>
          </a:p>
          <a:p>
            <a:r>
              <a:rPr lang="en-US" b="1" dirty="0"/>
              <a:t>Visualizations Used</a:t>
            </a:r>
          </a:p>
          <a:p>
            <a:pPr lvl="1"/>
            <a:r>
              <a:rPr lang="en-US" b="1" dirty="0"/>
              <a:t>Comparisons</a:t>
            </a:r>
            <a:r>
              <a:rPr lang="en-US" dirty="0"/>
              <a:t>:</a:t>
            </a:r>
          </a:p>
          <a:p>
            <a:pPr marL="1200150" lvl="2" indent="-285750"/>
            <a:r>
              <a:rPr lang="en-US" dirty="0"/>
              <a:t>Flight Number vs. Payload Mass</a:t>
            </a:r>
          </a:p>
          <a:p>
            <a:pPr marL="1200150" lvl="2" indent="-285750"/>
            <a:r>
              <a:rPr lang="en-US" dirty="0"/>
              <a:t>Flight Number vs. Launch Site</a:t>
            </a:r>
          </a:p>
          <a:p>
            <a:pPr marL="1200150" lvl="2" indent="-285750"/>
            <a:r>
              <a:rPr lang="en-US" dirty="0"/>
              <a:t>Payload Mass vs. Launch Site</a:t>
            </a:r>
          </a:p>
          <a:p>
            <a:pPr marL="1200150" lvl="2" indent="-285750"/>
            <a:r>
              <a:rPr lang="en-US" dirty="0"/>
              <a:t>Orbit vs. Success Rate</a:t>
            </a:r>
          </a:p>
          <a:p>
            <a:pPr marL="1200150" lvl="2" indent="-285750"/>
            <a:r>
              <a:rPr lang="en-US" dirty="0"/>
              <a:t>Flight Number vs. Orbit</a:t>
            </a:r>
          </a:p>
          <a:p>
            <a:pPr marL="1200150" lvl="2" indent="-285750"/>
            <a:r>
              <a:rPr lang="en-US" dirty="0"/>
              <a:t>Payload vs. Orbit</a:t>
            </a:r>
          </a:p>
          <a:p>
            <a:pPr marL="1200150" lvl="2" indent="-285750"/>
            <a:r>
              <a:rPr lang="en-US" dirty="0"/>
              <a:t>Yearly Success Trend</a:t>
            </a:r>
          </a:p>
          <a:p>
            <a:pPr lvl="1"/>
            <a:r>
              <a:rPr lang="en-US" b="1" dirty="0"/>
              <a:t>Chart Types</a:t>
            </a:r>
            <a:r>
              <a:rPr lang="en-US" dirty="0"/>
              <a:t>:</a:t>
            </a:r>
          </a:p>
          <a:p>
            <a:pPr marL="1200150" lvl="2" indent="-285750"/>
            <a:r>
              <a:rPr lang="en-US" dirty="0"/>
              <a:t>Scatter plots, line graphs, and bar charts were used to uncover potential relationships useful for machine learning model training.</a:t>
            </a:r>
          </a:p>
          <a:p>
            <a:endParaRPr lang="en-US" dirty="0"/>
          </a:p>
        </p:txBody>
      </p:sp>
    </p:spTree>
    <p:extLst>
      <p:ext uri="{BB962C8B-B14F-4D97-AF65-F5344CB8AC3E}">
        <p14:creationId xmlns:p14="http://schemas.microsoft.com/office/powerpoint/2010/main" val="249468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E09CA-2B00-F9A1-F539-D1472908B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CD83DB-6DCF-1024-C8CF-41D2F6220940}"/>
              </a:ext>
            </a:extLst>
          </p:cNvPr>
          <p:cNvSpPr>
            <a:spLocks noGrp="1"/>
          </p:cNvSpPr>
          <p:nvPr>
            <p:ph type="title"/>
          </p:nvPr>
        </p:nvSpPr>
        <p:spPr/>
        <p:txBody>
          <a:bodyPr/>
          <a:lstStyle/>
          <a:p>
            <a:r>
              <a:rPr lang="en-US" dirty="0"/>
              <a:t>EDA WITH SQL METHODOLOGY</a:t>
            </a:r>
          </a:p>
        </p:txBody>
      </p:sp>
      <p:sp>
        <p:nvSpPr>
          <p:cNvPr id="3" name="Content Placeholder 2">
            <a:extLst>
              <a:ext uri="{FF2B5EF4-FFF2-40B4-BE49-F238E27FC236}">
                <a16:creationId xmlns:a16="http://schemas.microsoft.com/office/drawing/2014/main" id="{A601E6E1-2565-C355-C86F-13950DF7CAF8}"/>
              </a:ext>
            </a:extLst>
          </p:cNvPr>
          <p:cNvSpPr>
            <a:spLocks noGrp="1"/>
          </p:cNvSpPr>
          <p:nvPr>
            <p:ph idx="1"/>
          </p:nvPr>
        </p:nvSpPr>
        <p:spPr>
          <a:xfrm>
            <a:off x="1451579" y="2015732"/>
            <a:ext cx="9603275" cy="3880571"/>
          </a:xfrm>
        </p:spPr>
        <p:txBody>
          <a:bodyPr>
            <a:normAutofit/>
          </a:bodyPr>
          <a:lstStyle/>
          <a:p>
            <a:r>
              <a:rPr lang="en-US" dirty="0"/>
              <a:t>Loaded the dataset into </a:t>
            </a:r>
            <a:r>
              <a:rPr lang="en-US" b="1" dirty="0"/>
              <a:t>IBM DB2</a:t>
            </a:r>
            <a:r>
              <a:rPr lang="en-US" dirty="0"/>
              <a:t> using </a:t>
            </a:r>
            <a:r>
              <a:rPr lang="en-US" b="1" dirty="0"/>
              <a:t>SQL-Python integration</a:t>
            </a:r>
            <a:r>
              <a:rPr lang="en-US" dirty="0"/>
              <a:t>.</a:t>
            </a:r>
          </a:p>
          <a:p>
            <a:r>
              <a:rPr lang="en-US" dirty="0"/>
              <a:t>Executed SQL queries to explore and understand the dataset.</a:t>
            </a:r>
          </a:p>
          <a:p>
            <a:r>
              <a:rPr lang="en-US" dirty="0"/>
              <a:t>Retrieved insights on:</a:t>
            </a:r>
          </a:p>
          <a:p>
            <a:pPr lvl="1"/>
            <a:r>
              <a:rPr lang="en-US" dirty="0"/>
              <a:t>Launch site names</a:t>
            </a:r>
          </a:p>
          <a:p>
            <a:pPr lvl="1"/>
            <a:r>
              <a:rPr lang="en-US" dirty="0"/>
              <a:t>Mission outcomes</a:t>
            </a:r>
          </a:p>
          <a:p>
            <a:pPr lvl="1"/>
            <a:r>
              <a:rPr lang="en-US" dirty="0"/>
              <a:t>Payload sizes by customer</a:t>
            </a:r>
          </a:p>
          <a:p>
            <a:pPr lvl="1"/>
            <a:r>
              <a:rPr lang="en-US" dirty="0"/>
              <a:t>Booster versions</a:t>
            </a:r>
          </a:p>
          <a:p>
            <a:pPr lvl="1"/>
            <a:r>
              <a:rPr lang="en-US" dirty="0"/>
              <a:t>Landing outcomes</a:t>
            </a:r>
          </a:p>
        </p:txBody>
      </p:sp>
    </p:spTree>
    <p:extLst>
      <p:ext uri="{BB962C8B-B14F-4D97-AF65-F5344CB8AC3E}">
        <p14:creationId xmlns:p14="http://schemas.microsoft.com/office/powerpoint/2010/main" val="4230381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4B582-4013-DFD9-D713-DBE22B2264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9672D-47DB-51CD-8F40-05DA3648E756}"/>
              </a:ext>
            </a:extLst>
          </p:cNvPr>
          <p:cNvSpPr>
            <a:spLocks noGrp="1"/>
          </p:cNvSpPr>
          <p:nvPr>
            <p:ph type="title"/>
          </p:nvPr>
        </p:nvSpPr>
        <p:spPr/>
        <p:txBody>
          <a:bodyPr/>
          <a:lstStyle/>
          <a:p>
            <a:r>
              <a:rPr lang="en-US" dirty="0"/>
              <a:t>EDA visual analytics METHODOLOGY (dash &amp; Folium)</a:t>
            </a:r>
          </a:p>
        </p:txBody>
      </p:sp>
      <p:sp>
        <p:nvSpPr>
          <p:cNvPr id="3" name="Content Placeholder 2">
            <a:extLst>
              <a:ext uri="{FF2B5EF4-FFF2-40B4-BE49-F238E27FC236}">
                <a16:creationId xmlns:a16="http://schemas.microsoft.com/office/drawing/2014/main" id="{68F6C8E7-5297-C91F-EBE7-15288807AE19}"/>
              </a:ext>
            </a:extLst>
          </p:cNvPr>
          <p:cNvSpPr>
            <a:spLocks noGrp="1"/>
          </p:cNvSpPr>
          <p:nvPr>
            <p:ph idx="1"/>
          </p:nvPr>
        </p:nvSpPr>
        <p:spPr>
          <a:xfrm>
            <a:off x="1451579" y="2015732"/>
            <a:ext cx="9603275" cy="3880571"/>
          </a:xfrm>
        </p:spPr>
        <p:txBody>
          <a:bodyPr>
            <a:normAutofit fontScale="92500" lnSpcReduction="10000"/>
          </a:bodyPr>
          <a:lstStyle/>
          <a:p>
            <a:r>
              <a:rPr lang="en-US" b="1" dirty="0"/>
              <a:t>Folium Maps</a:t>
            </a:r>
            <a:endParaRPr lang="en-US" dirty="0"/>
          </a:p>
          <a:p>
            <a:pPr lvl="1"/>
            <a:r>
              <a:rPr lang="en-US" dirty="0"/>
              <a:t>Display launch sites and landing outcomes (success/failure)</a:t>
            </a:r>
          </a:p>
          <a:p>
            <a:pPr lvl="1"/>
            <a:r>
              <a:rPr lang="en-US" dirty="0"/>
              <a:t>Include proximity overlays to key locations: </a:t>
            </a:r>
            <a:r>
              <a:rPr lang="en-US" b="1" dirty="0"/>
              <a:t>Railway</a:t>
            </a:r>
            <a:r>
              <a:rPr lang="en-US" dirty="0"/>
              <a:t>, </a:t>
            </a:r>
            <a:r>
              <a:rPr lang="en-US" b="1" dirty="0"/>
              <a:t>Highway</a:t>
            </a:r>
            <a:r>
              <a:rPr lang="en-US" dirty="0"/>
              <a:t>, </a:t>
            </a:r>
            <a:r>
              <a:rPr lang="en-US" b="1" dirty="0"/>
              <a:t>Coast</a:t>
            </a:r>
            <a:r>
              <a:rPr lang="en-US" dirty="0"/>
              <a:t>, and </a:t>
            </a:r>
            <a:r>
              <a:rPr lang="en-US" b="1" dirty="0"/>
              <a:t>City</a:t>
            </a:r>
            <a:endParaRPr lang="en-US" dirty="0"/>
          </a:p>
          <a:p>
            <a:pPr lvl="1"/>
            <a:r>
              <a:rPr lang="en-US" dirty="0"/>
              <a:t>Help explain the strategic placement of launch sites and visualize success by location</a:t>
            </a:r>
          </a:p>
          <a:p>
            <a:r>
              <a:rPr lang="en-US" b="1" dirty="0"/>
              <a:t>Dashboard Features with Dash</a:t>
            </a:r>
            <a:endParaRPr lang="en-US" dirty="0"/>
          </a:p>
          <a:p>
            <a:pPr lvl="1"/>
            <a:r>
              <a:rPr lang="en-US" b="1" dirty="0"/>
              <a:t>Pie Chart</a:t>
            </a:r>
            <a:endParaRPr lang="en-US" dirty="0"/>
          </a:p>
          <a:p>
            <a:pPr marL="1200150" lvl="2" indent="-285750"/>
            <a:r>
              <a:rPr lang="en-US" dirty="0"/>
              <a:t>Shows the overall distribution of successful landings</a:t>
            </a:r>
          </a:p>
          <a:p>
            <a:pPr marL="1200150" lvl="2" indent="-285750"/>
            <a:r>
              <a:rPr lang="en-US" dirty="0"/>
              <a:t>Can filter by </a:t>
            </a:r>
            <a:r>
              <a:rPr lang="en-US" b="1" dirty="0"/>
              <a:t>individual launch site</a:t>
            </a:r>
            <a:r>
              <a:rPr lang="en-US" dirty="0"/>
              <a:t> for detailed success rates</a:t>
            </a:r>
          </a:p>
          <a:p>
            <a:pPr lvl="1"/>
            <a:r>
              <a:rPr lang="en-US" b="1" dirty="0"/>
              <a:t>Scatter Plot</a:t>
            </a:r>
            <a:endParaRPr lang="en-US" dirty="0"/>
          </a:p>
          <a:p>
            <a:pPr marL="1200150" lvl="2" indent="-285750"/>
            <a:r>
              <a:rPr lang="en-US" dirty="0"/>
              <a:t>Inputs: Launch Site (All or Individual), Payload Mass (0–10,000 kg slider)</a:t>
            </a:r>
          </a:p>
          <a:p>
            <a:pPr marL="1200150" lvl="2" indent="-285750"/>
            <a:r>
              <a:rPr lang="en-US" dirty="0"/>
              <a:t>Highlights the relationship between </a:t>
            </a:r>
            <a:r>
              <a:rPr lang="en-US" b="1" dirty="0"/>
              <a:t>success rate</a:t>
            </a:r>
            <a:r>
              <a:rPr lang="en-US" dirty="0"/>
              <a:t>, </a:t>
            </a:r>
            <a:r>
              <a:rPr lang="en-US" b="1" dirty="0"/>
              <a:t>payload mass</a:t>
            </a:r>
            <a:r>
              <a:rPr lang="en-US" dirty="0"/>
              <a:t>, and </a:t>
            </a:r>
            <a:r>
              <a:rPr lang="en-US" b="1" dirty="0"/>
              <a:t>booster version</a:t>
            </a:r>
            <a:endParaRPr lang="en-US" dirty="0"/>
          </a:p>
        </p:txBody>
      </p:sp>
    </p:spTree>
    <p:extLst>
      <p:ext uri="{BB962C8B-B14F-4D97-AF65-F5344CB8AC3E}">
        <p14:creationId xmlns:p14="http://schemas.microsoft.com/office/powerpoint/2010/main" val="2244731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2F679-42F2-36D9-8A17-54BDB0B16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82F37-26EB-ED09-84EF-F119074C9031}"/>
              </a:ext>
            </a:extLst>
          </p:cNvPr>
          <p:cNvSpPr>
            <a:spLocks noGrp="1"/>
          </p:cNvSpPr>
          <p:nvPr>
            <p:ph type="title"/>
          </p:nvPr>
        </p:nvSpPr>
        <p:spPr/>
        <p:txBody>
          <a:bodyPr/>
          <a:lstStyle/>
          <a:p>
            <a:r>
              <a:rPr lang="en-US" dirty="0"/>
              <a:t>PREDICTIVE ANALYSIS METHODOLOGY</a:t>
            </a:r>
          </a:p>
        </p:txBody>
      </p:sp>
      <p:sp>
        <p:nvSpPr>
          <p:cNvPr id="3" name="Content Placeholder 2">
            <a:extLst>
              <a:ext uri="{FF2B5EF4-FFF2-40B4-BE49-F238E27FC236}">
                <a16:creationId xmlns:a16="http://schemas.microsoft.com/office/drawing/2014/main" id="{BF24DE22-3494-66AD-D6AD-6EC2BA455DFA}"/>
              </a:ext>
            </a:extLst>
          </p:cNvPr>
          <p:cNvSpPr>
            <a:spLocks noGrp="1"/>
          </p:cNvSpPr>
          <p:nvPr>
            <p:ph idx="1"/>
          </p:nvPr>
        </p:nvSpPr>
        <p:spPr>
          <a:xfrm>
            <a:off x="1451579" y="2015732"/>
            <a:ext cx="9603275" cy="3880571"/>
          </a:xfrm>
        </p:spPr>
        <p:txBody>
          <a:bodyPr>
            <a:normAutofit fontScale="85000" lnSpcReduction="20000"/>
          </a:bodyPr>
          <a:lstStyle/>
          <a:p>
            <a:r>
              <a:rPr lang="en-US" b="1" dirty="0">
                <a:effectLst/>
              </a:rPr>
              <a:t>Below are the </a:t>
            </a:r>
            <a:r>
              <a:rPr lang="en-US" b="1" dirty="0" err="1">
                <a:effectLst/>
              </a:rPr>
              <a:t>prcesses</a:t>
            </a:r>
            <a:r>
              <a:rPr lang="en-US" b="1" dirty="0">
                <a:effectLst/>
              </a:rPr>
              <a:t> taken for predictive a</a:t>
            </a:r>
            <a:r>
              <a:rPr lang="en-US" b="1" dirty="0"/>
              <a:t>nalysis</a:t>
            </a:r>
          </a:p>
          <a:p>
            <a:r>
              <a:rPr lang="en-US" b="1" dirty="0">
                <a:effectLst/>
              </a:rPr>
              <a:t>Data Preparation: </a:t>
            </a:r>
            <a:r>
              <a:rPr lang="en-US" dirty="0"/>
              <a:t>Split label column ‘Class’ from the dataset</a:t>
            </a:r>
          </a:p>
          <a:p>
            <a:r>
              <a:rPr lang="en-US" b="1" dirty="0">
                <a:effectLst/>
              </a:rPr>
              <a:t>Feature Scaling: </a:t>
            </a:r>
            <a:r>
              <a:rPr lang="en-US" dirty="0"/>
              <a:t>Fit and Transform Features using </a:t>
            </a:r>
            <a:r>
              <a:rPr lang="en-US" dirty="0" err="1"/>
              <a:t>StandardScaler</a:t>
            </a:r>
            <a:endParaRPr lang="en-US" dirty="0"/>
          </a:p>
          <a:p>
            <a:r>
              <a:rPr lang="en-US" b="1" dirty="0">
                <a:effectLst/>
              </a:rPr>
              <a:t>Data Splitting: </a:t>
            </a:r>
            <a:r>
              <a:rPr lang="en-US" dirty="0" err="1"/>
              <a:t>Train_test_split</a:t>
            </a:r>
            <a:r>
              <a:rPr lang="en-US" dirty="0"/>
              <a:t> data</a:t>
            </a:r>
          </a:p>
          <a:p>
            <a:r>
              <a:rPr lang="en-US" b="1" dirty="0">
                <a:effectLst/>
              </a:rPr>
              <a:t>Model Tuning</a:t>
            </a:r>
            <a:endParaRPr lang="en-US" dirty="0">
              <a:effectLst/>
            </a:endParaRPr>
          </a:p>
          <a:p>
            <a:pPr lvl="1"/>
            <a:r>
              <a:rPr lang="en-US" dirty="0"/>
              <a:t>Use </a:t>
            </a:r>
            <a:r>
              <a:rPr lang="en-US" dirty="0" err="1"/>
              <a:t>GridSearchCV</a:t>
            </a:r>
            <a:r>
              <a:rPr lang="en-US" dirty="0"/>
              <a:t> on </a:t>
            </a:r>
            <a:r>
              <a:rPr lang="en-US" dirty="0" err="1"/>
              <a:t>LogReg</a:t>
            </a:r>
            <a:r>
              <a:rPr lang="en-US" dirty="0"/>
              <a:t>, SVM, Decision Tree, and KNN models</a:t>
            </a:r>
          </a:p>
          <a:p>
            <a:pPr lvl="1"/>
            <a:r>
              <a:rPr lang="en-US" dirty="0" err="1"/>
              <a:t>GridSearchCV</a:t>
            </a:r>
            <a:r>
              <a:rPr lang="en-US" dirty="0"/>
              <a:t> (cv=10) to find optimal parameters</a:t>
            </a:r>
          </a:p>
          <a:p>
            <a:r>
              <a:rPr lang="en-US" b="1" dirty="0">
                <a:effectLst/>
              </a:rPr>
              <a:t>Model Evaluation</a:t>
            </a:r>
            <a:endParaRPr lang="en-US" dirty="0">
              <a:effectLst/>
            </a:endParaRPr>
          </a:p>
          <a:p>
            <a:pPr lvl="1"/>
            <a:r>
              <a:rPr lang="en-US" dirty="0"/>
              <a:t>Score models on split test set</a:t>
            </a:r>
          </a:p>
          <a:p>
            <a:pPr lvl="1"/>
            <a:r>
              <a:rPr lang="en-US" dirty="0"/>
              <a:t>Confusion Matrix for all models</a:t>
            </a:r>
          </a:p>
          <a:p>
            <a:pPr lvl="1"/>
            <a:r>
              <a:rPr lang="en-US" dirty="0" err="1"/>
              <a:t>Barplot</a:t>
            </a:r>
            <a:r>
              <a:rPr lang="en-US" dirty="0"/>
              <a:t> to compare scores of models</a:t>
            </a:r>
          </a:p>
        </p:txBody>
      </p:sp>
    </p:spTree>
    <p:extLst>
      <p:ext uri="{BB962C8B-B14F-4D97-AF65-F5344CB8AC3E}">
        <p14:creationId xmlns:p14="http://schemas.microsoft.com/office/powerpoint/2010/main" val="393094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a:extLst>
            <a:ext uri="{FF2B5EF4-FFF2-40B4-BE49-F238E27FC236}">
              <a16:creationId xmlns:a16="http://schemas.microsoft.com/office/drawing/2014/main" id="{E141C1D5-79DE-F525-45D6-9077229F604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EC4F4-30E4-923D-BEB6-803949B2904A}"/>
              </a:ext>
            </a:extLst>
          </p:cNvPr>
          <p:cNvSpPr>
            <a:spLocks noGrp="1"/>
          </p:cNvSpPr>
          <p:nvPr>
            <p:ph type="title"/>
          </p:nvPr>
        </p:nvSpPr>
        <p:spPr>
          <a:xfrm>
            <a:off x="844476" y="1600199"/>
            <a:ext cx="3539266" cy="4297680"/>
          </a:xfrm>
        </p:spPr>
        <p:txBody>
          <a:bodyPr anchor="ctr">
            <a:normAutofit/>
          </a:bodyPr>
          <a:lstStyle/>
          <a:p>
            <a:r>
              <a:rPr lang="en-US" dirty="0"/>
              <a:t>EDA WITH VISUALIZATION RESULTS</a:t>
            </a:r>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56498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1640</TotalTime>
  <Words>957</Words>
  <Application>Microsoft Macintosh PowerPoint</Application>
  <PresentationFormat>Widescreen</PresentationFormat>
  <Paragraphs>104</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Carlito</vt:lpstr>
      <vt:lpstr>Gill Sans MT</vt:lpstr>
      <vt:lpstr>Source Sans Pro</vt:lpstr>
      <vt:lpstr>Gallery</vt:lpstr>
      <vt:lpstr>IBM DATA SCIENCE CAPSTONE PROJECT</vt:lpstr>
      <vt:lpstr>EXECUTIVE SUMMARY</vt:lpstr>
      <vt:lpstr>INTRODUCTION</vt:lpstr>
      <vt:lpstr>DATA COLLECTION AND WRANGLING</vt:lpstr>
      <vt:lpstr>EDA AND VISUAL ANALYTICS METHODOLOGY</vt:lpstr>
      <vt:lpstr>EDA WITH SQL METHODOLOGY</vt:lpstr>
      <vt:lpstr>EDA visual analytics METHODOLOGY (dash &amp; Folium)</vt:lpstr>
      <vt:lpstr>PREDICTIVE ANALYSIS METHODOLOGY</vt:lpstr>
      <vt:lpstr>EDA WITH VISUALIZATION RESULTS</vt:lpstr>
      <vt:lpstr>(FLIGHT NUMBER VS PAYLOAD) &amp; (FLIGHT NUMBER VS LAUNCH SITE) </vt:lpstr>
      <vt:lpstr>SUCCESS RATE BY YEAR &amp; ORBIT BY CLASS</vt:lpstr>
      <vt:lpstr>EDA WITH SQL RESULTS</vt:lpstr>
      <vt:lpstr>LAUNCH SITE NAMES</vt:lpstr>
      <vt:lpstr>LAUNCH SITE NAMES that begin with ‘cca’</vt:lpstr>
      <vt:lpstr>Average Payload Mass by F9 v1.1</vt:lpstr>
      <vt:lpstr>MISSION OUTCOMES</vt:lpstr>
      <vt:lpstr>BOOSTERS WITH MAXIMUM PAYLOAD</vt:lpstr>
      <vt:lpstr>interactive map with Folium results</vt:lpstr>
      <vt:lpstr>LAUNCH SITES</vt:lpstr>
      <vt:lpstr>LAUNCH SITES</vt:lpstr>
      <vt:lpstr>DASHBOARD WITH PLOTLY</vt:lpstr>
      <vt:lpstr>SUCCESSFUL LAUNCHES ACROSS LAUNCH SITES </vt:lpstr>
      <vt:lpstr>HIGHEST SUCCESS RATE LAUNCH SITE</vt:lpstr>
      <vt:lpstr>Payload Mass vs. Success vs. Booster  Version Category </vt:lpstr>
      <vt:lpstr>PREDICTIVE ANALYSIS</vt:lpstr>
      <vt:lpstr>ACCURACY BY MODELS</vt:lpstr>
      <vt:lpstr>CONFUSION MATRIX</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Ijezue, Chukwuebuka Fortunate</dc:creator>
  <cp:lastModifiedBy>Ijezue, Chukwuebuka Fortunate</cp:lastModifiedBy>
  <cp:revision>2</cp:revision>
  <dcterms:created xsi:type="dcterms:W3CDTF">2025-04-15T15:01:30Z</dcterms:created>
  <dcterms:modified xsi:type="dcterms:W3CDTF">2025-04-16T18:21:30Z</dcterms:modified>
</cp:coreProperties>
</file>